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77" r:id="rId6"/>
    <p:sldId id="266" r:id="rId7"/>
    <p:sldId id="267" r:id="rId8"/>
    <p:sldId id="265" r:id="rId9"/>
    <p:sldId id="268" r:id="rId10"/>
    <p:sldId id="269" r:id="rId11"/>
    <p:sldId id="272" r:id="rId12"/>
    <p:sldId id="270" r:id="rId13"/>
    <p:sldId id="274" r:id="rId14"/>
    <p:sldId id="276" r:id="rId15"/>
    <p:sldId id="284" r:id="rId16"/>
    <p:sldId id="285" r:id="rId17"/>
    <p:sldId id="286" r:id="rId18"/>
    <p:sldId id="287" r:id="rId19"/>
    <p:sldId id="279" r:id="rId20"/>
    <p:sldId id="278" r:id="rId21"/>
    <p:sldId id="280" r:id="rId22"/>
    <p:sldId id="281" r:id="rId23"/>
    <p:sldId id="282" r:id="rId24"/>
    <p:sldId id="283" r:id="rId25"/>
    <p:sldId id="28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B4C7E7"/>
    <a:srgbClr val="E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13" autoAdjust="0"/>
  </p:normalViewPr>
  <p:slideViewPr>
    <p:cSldViewPr snapToGrid="0">
      <p:cViewPr varScale="1">
        <p:scale>
          <a:sx n="104" d="100"/>
          <a:sy n="104" d="100"/>
        </p:scale>
        <p:origin x="316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3048906732079"/>
          <c:y val="5.9776731554230321E-2"/>
          <c:w val="0.62003079161375996"/>
          <c:h val="0.91034627750602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E9-4B9A-9601-5866D81B7C59}"/>
              </c:ext>
            </c:extLst>
          </c:dPt>
          <c:dPt>
            <c:idx val="1"/>
            <c:bubble3D val="0"/>
            <c:explosion val="6"/>
            <c:spPr>
              <a:solidFill>
                <a:schemeClr val="accent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E9-4B9A-9601-5866D81B7C5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5EC265A-1864-4178-9DE7-D9C9FBB04177}" type="PERCENTAGE">
                      <a:rPr lang="en-US" altLang="ko-K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5E9-4B9A-9601-5866D81B7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0.73</c:v>
                </c:pt>
                <c:pt idx="1">
                  <c:v>0.27200000000000002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E9-4B9A-9601-5866D81B7C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  <c:holeSize val="6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이커머스 시장 점유율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네이버</c:v>
                </c:pt>
                <c:pt idx="1">
                  <c:v>쿠팡</c:v>
                </c:pt>
                <c:pt idx="2">
                  <c:v>이베이코리아</c:v>
                </c:pt>
                <c:pt idx="3">
                  <c:v>11번가</c:v>
                </c:pt>
                <c:pt idx="4">
                  <c:v>롯데 ON</c:v>
                </c:pt>
                <c:pt idx="5">
                  <c:v>SSG닷컴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0.17</c:v>
                </c:pt>
                <c:pt idx="1">
                  <c:v>0.13</c:v>
                </c:pt>
                <c:pt idx="2">
                  <c:v>0.12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9E-468B-B467-49AD73D2F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4629872"/>
        <c:axId val="1424632784"/>
      </c:barChart>
      <c:catAx>
        <c:axId val="1424629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32784"/>
        <c:crosses val="autoZero"/>
        <c:auto val="1"/>
        <c:lblAlgn val="ctr"/>
        <c:lblOffset val="100"/>
        <c:noMultiLvlLbl val="0"/>
      </c:catAx>
      <c:valAx>
        <c:axId val="142463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2987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46057-2B1F-444E-8950-F01FBD715A0A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1174A-FA8F-4E5A-A705-37F6EDBE1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8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"IT·</a:t>
            </a:r>
            <a:r>
              <a:rPr lang="ko-KR" altLang="en-US" dirty="0"/>
              <a:t>유통 공룡들의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쩐의</a:t>
            </a:r>
            <a:r>
              <a:rPr lang="ko-KR" altLang="en-US" dirty="0"/>
              <a:t> 전쟁</a:t>
            </a:r>
            <a:r>
              <a:rPr lang="en-US" altLang="ko-KR" dirty="0"/>
              <a:t>'…</a:t>
            </a:r>
            <a:r>
              <a:rPr lang="ko-KR" altLang="en-US" dirty="0"/>
              <a:t>최후 승자 누가될까</a:t>
            </a:r>
            <a:r>
              <a:rPr lang="en-US" altLang="ko-KR" dirty="0"/>
              <a:t>" (</a:t>
            </a:r>
            <a:r>
              <a:rPr lang="ko-KR" altLang="en-US" dirty="0"/>
              <a:t>연합인포맥스</a:t>
            </a:r>
            <a:r>
              <a:rPr lang="en-US" altLang="ko-KR" dirty="0"/>
              <a:t>, 2021.03.17)</a:t>
            </a:r>
          </a:p>
          <a:p>
            <a:r>
              <a:rPr lang="en-US" altLang="ko-KR" dirty="0"/>
              <a:t>https://news.einfomax.co.kr/news/articleView.html?idxno=4137421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03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따라서 개인화된 물류서비스를 위해 고객만족분석을 진행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3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4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67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26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01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A5CB1-D04A-48A1-A140-8FBE0BF9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78D2D-0FFA-47ED-B35D-AB277E96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1775-AE83-4AF4-938D-5008C87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AFE48-EF3A-4F85-9343-9AADB2A6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1C950-A62D-4A75-8CF2-1136D799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2FF8-D856-4DEE-A276-0912700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0C876-A33A-4A9F-A619-2C0D97BA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0855F-0836-4247-B2F8-96A84592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FAF4-11DB-4BE8-BEAE-E16A983E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7372-FBEB-432A-A31E-68614161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3B4200-189E-4B37-8D7E-2753A5AE6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FB45F-D7F0-4E40-9068-22026865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D8F84-6C10-4055-82C3-13BC459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43B5B-BE88-4086-8C17-F4DCB509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C927E-53A0-4657-B39D-904465FD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F56AC-FFE5-40CD-BF9D-18188C23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8C46-AEEB-42FD-B3BD-0381FD6C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4B58D-19B9-4236-A55C-86FB481E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AAF93-644E-44F7-B9B9-A9495EB9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2F6F0-AC53-4351-9A1E-25810253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ECA5-A098-44E7-A684-889C1D8C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5397-31ED-4D71-86B9-DA8D85F5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10536-D216-4143-8DFA-91D8A9D9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E42A2-455E-45CB-9A74-DD5984D5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36ADF-68F5-411E-A1D1-9A2AFB0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77BC-7A6B-45B3-AAC0-DE67D229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0C554-CDEA-4522-8223-8997B0872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0389F-7E40-4716-B585-5FD741C01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DF82E-2F64-4A80-8E34-13D9B456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59105-B43C-4623-B2C1-F54B4FC5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9180E-4380-49E7-8AA7-ECAC6DED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657FE-2356-4C5E-9AA8-085A342B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12492-33D3-432C-9F0E-9274E8CC8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EA922-5F78-42FE-846C-5E6F7ED0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E36E0-3BE6-4B34-9601-2847D191F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6CE620-9610-4CA3-B33A-0516E137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49A90C-F667-45E2-8EF2-FB2AC3E8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A0AE0-A599-4AAB-9C0B-77FDFD95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E30E4A-D39A-4941-8670-539B08B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FC34-C68A-4D94-B062-48C7B1B2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F1A0C0-C50B-4D11-8FB6-FF946A28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732B4-4ED8-4C92-9CA0-B7251A49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380B6-5ED0-42E6-AD54-89A631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3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34088-F876-4BFB-BC43-6FEC0CCF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9F97C-3FD7-4609-AE02-775C1E6D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C5BCD-BF66-4065-85DB-40525543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A235-FAE3-4E5C-829B-94A5EAE5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A4C77-DE59-4127-84E2-ADD429C6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0808C-AD91-4B70-B536-85C6ACBD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0A761-E9CB-4D54-9732-D5485667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48D41-1DD4-4AC2-9D75-C849E243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CDEC9-7A63-4AD6-B709-5338EFDA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8E1F2-5ABE-44E8-9D89-5C91B0C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D265E-D50B-465A-A0F0-F42DBD4DB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401F-D14D-46AB-A178-3C93790A5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FF44F-E51B-4E30-8100-B4EC1372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0AA6F-7957-4234-9055-DB92A8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3305-9949-4EF7-BA44-EC62A472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2F6C5-1B12-4703-9BC1-B25CB158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694F6-CCED-4507-B837-0C34A5FED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F1C1F-17BC-49D8-9155-2FC6F20A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DD-64D4-433D-908B-C7DC97EB7F3B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9BD5-EE44-4D5A-841D-09B37F304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08CB9-7417-4A63-963F-CC322DDC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C838DB-2401-419D-8760-0491004FFDE9}"/>
              </a:ext>
            </a:extLst>
          </p:cNvPr>
          <p:cNvSpPr/>
          <p:nvPr/>
        </p:nvSpPr>
        <p:spPr>
          <a:xfrm>
            <a:off x="1456208" y="3540425"/>
            <a:ext cx="9279583" cy="133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1835858" y="2079023"/>
            <a:ext cx="8520281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딥러닝 기반 텍스트 분류 모델을 활용한 국내 </a:t>
            </a:r>
            <a:r>
              <a:rPr lang="ko-KR" altLang="en-US" sz="2000" b="1" dirty="0" err="1"/>
              <a:t>이커머스</a:t>
            </a:r>
            <a:r>
              <a:rPr lang="ko-KR" altLang="en-US" sz="2000" b="1" dirty="0"/>
              <a:t> 사용자 리뷰 분석</a:t>
            </a:r>
            <a:br>
              <a:rPr lang="en-US" altLang="ko-KR" sz="2000" dirty="0"/>
            </a:br>
            <a:endParaRPr lang="en-US" altLang="ko-KR" sz="2000" dirty="0"/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Analysis of Domestic E-Commerce User Reviews Using Deep Learning-Based Text Classification Models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F6ACC41-C403-4595-9EA0-36391BCA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8" y="3747788"/>
            <a:ext cx="6400800" cy="965657"/>
          </a:xfrm>
        </p:spPr>
        <p:txBody>
          <a:bodyPr anchor="ctr">
            <a:normAutofit lnSpcReduction="10000"/>
          </a:bodyPr>
          <a:lstStyle/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이성우 석사과정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송보미</a:t>
            </a:r>
            <a:r>
              <a:rPr lang="ko-KR" altLang="en-US" sz="1600" dirty="0">
                <a:solidFill>
                  <a:schemeClr val="tx1"/>
                </a:solidFill>
              </a:rPr>
              <a:t> 교수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한국항공대학교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chemeClr val="tx1"/>
                </a:solidFill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</a:rPr>
              <a:t>lukaid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bmsong</a:t>
            </a:r>
            <a:r>
              <a:rPr lang="en-US" altLang="ko-KR" sz="1600" dirty="0">
                <a:solidFill>
                  <a:schemeClr val="tx1"/>
                </a:solidFill>
              </a:rPr>
              <a:t>}@kau.ac.kr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912192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년  춘</a:t>
            </a:r>
            <a:r>
              <a:rPr lang="ko-KR" altLang="en-US" sz="1400" b="1" dirty="0">
                <a:solidFill>
                  <a:srgbClr val="002060"/>
                </a:solidFill>
                <a:latin typeface="Book Antiqua" panose="02040602050305030304" pitchFamily="18" charset="0"/>
              </a:rPr>
              <a:t>계공동학술대회</a:t>
            </a:r>
            <a:endParaRPr lang="ko-KR" altLang="en-US" sz="14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31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RNN Architecture (Unfolded) [Robinson et. al., 1994]</a:t>
            </a: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8A668F2-8D46-40AE-927D-C759A4B47455}"/>
              </a:ext>
            </a:extLst>
          </p:cNvPr>
          <p:cNvSpPr/>
          <p:nvPr/>
        </p:nvSpPr>
        <p:spPr>
          <a:xfrm>
            <a:off x="2097467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4">
            <a:extLst>
              <a:ext uri="{FF2B5EF4-FFF2-40B4-BE49-F238E27FC236}">
                <a16:creationId xmlns:a16="http://schemas.microsoft.com/office/drawing/2014/main" id="{0D879595-E5FB-4BD1-A178-AB5D94C77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280637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_1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73C0AEEA-3CF3-4791-AB15-98C77AC9B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937862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_2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3" name="TextBox 10">
            <a:extLst>
              <a:ext uri="{FF2B5EF4-FFF2-40B4-BE49-F238E27FC236}">
                <a16:creationId xmlns:a16="http://schemas.microsoft.com/office/drawing/2014/main" id="{12CE79FB-9BD8-4013-A7C2-761922A57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3620487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_3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26528040-3324-44B3-9D9E-D9A5D3732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4921443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_4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id="{15B2A6CC-1C06-4A8F-8A9B-1B7CE2B6D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42" y="5418331"/>
            <a:ext cx="965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One-hot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vector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8798FE-480F-4578-87E7-21E46999CEF0}"/>
              </a:ext>
            </a:extLst>
          </p:cNvPr>
          <p:cNvSpPr/>
          <p:nvPr/>
        </p:nvSpPr>
        <p:spPr>
          <a:xfrm>
            <a:off x="2097467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A1A9D2-58B1-483D-95B4-C1A61176A699}"/>
              </a:ext>
            </a:extLst>
          </p:cNvPr>
          <p:cNvSpPr/>
          <p:nvPr/>
        </p:nvSpPr>
        <p:spPr>
          <a:xfrm>
            <a:off x="2097467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A1D67D-8055-49C3-9C12-830CB5F07493}"/>
              </a:ext>
            </a:extLst>
          </p:cNvPr>
          <p:cNvSpPr/>
          <p:nvPr/>
        </p:nvSpPr>
        <p:spPr>
          <a:xfrm>
            <a:off x="2097467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TextBox 16">
            <a:extLst>
              <a:ext uri="{FF2B5EF4-FFF2-40B4-BE49-F238E27FC236}">
                <a16:creationId xmlns:a16="http://schemas.microsoft.com/office/drawing/2014/main" id="{3615721E-F100-4FF6-8013-5DA2BD445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379" y="5418331"/>
            <a:ext cx="1246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Embedding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3858C01-C353-4D9F-B47D-923EE3BA48B7}"/>
              </a:ext>
            </a:extLst>
          </p:cNvPr>
          <p:cNvSpPr/>
          <p:nvPr/>
        </p:nvSpPr>
        <p:spPr>
          <a:xfrm>
            <a:off x="3537329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4B71FA-2E43-47A0-B2F3-32435118D565}"/>
              </a:ext>
            </a:extLst>
          </p:cNvPr>
          <p:cNvSpPr/>
          <p:nvPr/>
        </p:nvSpPr>
        <p:spPr>
          <a:xfrm>
            <a:off x="3537329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27A3385-8AD1-485F-8647-AC3DF5B7C311}"/>
              </a:ext>
            </a:extLst>
          </p:cNvPr>
          <p:cNvSpPr/>
          <p:nvPr/>
        </p:nvSpPr>
        <p:spPr>
          <a:xfrm>
            <a:off x="3537329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CFCB895-130F-4782-A60F-28EFE1504B6D}"/>
              </a:ext>
            </a:extLst>
          </p:cNvPr>
          <p:cNvSpPr/>
          <p:nvPr/>
        </p:nvSpPr>
        <p:spPr>
          <a:xfrm>
            <a:off x="3537329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CB7143DE-911B-4178-BBC6-DA41B49DE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728" y="5418331"/>
            <a:ext cx="678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굴림" panose="020B0600000101010101" pitchFamily="50" charset="-127"/>
              </a:rPr>
              <a:t>RNN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24D896-18A3-4169-97D3-8E4EE0DA139F}"/>
              </a:ext>
            </a:extLst>
          </p:cNvPr>
          <p:cNvSpPr/>
          <p:nvPr/>
        </p:nvSpPr>
        <p:spPr>
          <a:xfrm>
            <a:off x="4977192" y="231873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40BF28B-87C8-40EF-A7DD-97D06B78AEEF}"/>
              </a:ext>
            </a:extLst>
          </p:cNvPr>
          <p:cNvSpPr/>
          <p:nvPr/>
        </p:nvSpPr>
        <p:spPr>
          <a:xfrm>
            <a:off x="4977192" y="2975962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92C0213-CB12-4C96-832F-4928C99B53F1}"/>
              </a:ext>
            </a:extLst>
          </p:cNvPr>
          <p:cNvSpPr/>
          <p:nvPr/>
        </p:nvSpPr>
        <p:spPr>
          <a:xfrm>
            <a:off x="4977192" y="365858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4A40C1-F4F6-4D14-AE5F-80897610A99B}"/>
              </a:ext>
            </a:extLst>
          </p:cNvPr>
          <p:cNvSpPr/>
          <p:nvPr/>
        </p:nvSpPr>
        <p:spPr>
          <a:xfrm>
            <a:off x="4977192" y="4959543"/>
            <a:ext cx="865187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27">
            <a:extLst>
              <a:ext uri="{FF2B5EF4-FFF2-40B4-BE49-F238E27FC236}">
                <a16:creationId xmlns:a16="http://schemas.microsoft.com/office/drawing/2014/main" id="{98799126-E24D-430C-8A79-5DBA59C3C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992" y="5418331"/>
            <a:ext cx="763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Linear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7C7978B-674C-4E09-AA5C-084BEBEA31BF}"/>
              </a:ext>
            </a:extLst>
          </p:cNvPr>
          <p:cNvSpPr/>
          <p:nvPr/>
        </p:nvSpPr>
        <p:spPr>
          <a:xfrm>
            <a:off x="6417054" y="4964306"/>
            <a:ext cx="863600" cy="3128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TextBox 29">
            <a:extLst>
              <a:ext uri="{FF2B5EF4-FFF2-40B4-BE49-F238E27FC236}">
                <a16:creationId xmlns:a16="http://schemas.microsoft.com/office/drawing/2014/main" id="{B1864949-2DB1-4212-ABA2-A66BDDC18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092" y="5418331"/>
            <a:ext cx="1279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 err="1">
                <a:latin typeface="CambriaMath"/>
                <a:ea typeface="굴림" panose="020B0600000101010101" pitchFamily="50" charset="-127"/>
              </a:rPr>
              <a:t>LogSoftmax</a:t>
            </a:r>
            <a:endParaRPr lang="en-US" altLang="ko-KR" sz="1800" dirty="0">
              <a:latin typeface="CambriaMath"/>
              <a:ea typeface="굴림" panose="020B06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FB22F1-840F-4F2E-B098-F9D12CE40F53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>
            <a:off x="1557717" y="246478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8FDE816-ECA6-47EC-9A04-ABCEBBE74CF1}"/>
              </a:ext>
            </a:extLst>
          </p:cNvPr>
          <p:cNvCxnSpPr>
            <a:cxnSpLocks/>
          </p:cNvCxnSpPr>
          <p:nvPr/>
        </p:nvCxnSpPr>
        <p:spPr>
          <a:xfrm>
            <a:off x="1557717" y="3126775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2E18152-C09A-4A8F-A137-BBED6D37DC52}"/>
              </a:ext>
            </a:extLst>
          </p:cNvPr>
          <p:cNvCxnSpPr>
            <a:cxnSpLocks/>
          </p:cNvCxnSpPr>
          <p:nvPr/>
        </p:nvCxnSpPr>
        <p:spPr>
          <a:xfrm>
            <a:off x="1557717" y="380463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01ECF13-C285-4FED-A7C6-AEB6057B9F1F}"/>
              </a:ext>
            </a:extLst>
          </p:cNvPr>
          <p:cNvCxnSpPr>
            <a:cxnSpLocks/>
          </p:cNvCxnSpPr>
          <p:nvPr/>
        </p:nvCxnSpPr>
        <p:spPr>
          <a:xfrm>
            <a:off x="1557717" y="5105593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1F31473-E66D-4B8D-BE8D-FC5D1A56DD7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961067" y="246478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1EB09BF-1FC9-4390-A837-BF16FD12EB26}"/>
              </a:ext>
            </a:extLst>
          </p:cNvPr>
          <p:cNvCxnSpPr>
            <a:cxnSpLocks/>
          </p:cNvCxnSpPr>
          <p:nvPr/>
        </p:nvCxnSpPr>
        <p:spPr>
          <a:xfrm>
            <a:off x="2961067" y="3122012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C39FD72-9D41-4EBD-846D-9F6651071A01}"/>
              </a:ext>
            </a:extLst>
          </p:cNvPr>
          <p:cNvCxnSpPr>
            <a:cxnSpLocks/>
          </p:cNvCxnSpPr>
          <p:nvPr/>
        </p:nvCxnSpPr>
        <p:spPr>
          <a:xfrm>
            <a:off x="2961067" y="380463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47D63DC-460D-4937-8979-E4B0291F82AF}"/>
              </a:ext>
            </a:extLst>
          </p:cNvPr>
          <p:cNvCxnSpPr>
            <a:cxnSpLocks/>
          </p:cNvCxnSpPr>
          <p:nvPr/>
        </p:nvCxnSpPr>
        <p:spPr>
          <a:xfrm>
            <a:off x="2961067" y="5105593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5A2A47C-FB6B-4801-8856-3E6EFB752F15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3969129" y="2610837"/>
            <a:ext cx="0" cy="3651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B5DB19F-C44F-4E18-B729-07AC5F31CAC7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3969129" y="3268062"/>
            <a:ext cx="0" cy="39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1E7C73D-500D-433C-8C9D-8C7C460974FD}"/>
              </a:ext>
            </a:extLst>
          </p:cNvPr>
          <p:cNvCxnSpPr>
            <a:cxnSpLocks/>
          </p:cNvCxnSpPr>
          <p:nvPr/>
        </p:nvCxnSpPr>
        <p:spPr>
          <a:xfrm>
            <a:off x="4400929" y="246478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AADDC62-CBB1-4045-9EBF-BA872A95B166}"/>
              </a:ext>
            </a:extLst>
          </p:cNvPr>
          <p:cNvCxnSpPr>
            <a:cxnSpLocks/>
          </p:cNvCxnSpPr>
          <p:nvPr/>
        </p:nvCxnSpPr>
        <p:spPr>
          <a:xfrm>
            <a:off x="4400929" y="3122012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D9C815D-0934-4E14-B7B8-FF85BFB292DA}"/>
              </a:ext>
            </a:extLst>
          </p:cNvPr>
          <p:cNvCxnSpPr>
            <a:cxnSpLocks/>
          </p:cNvCxnSpPr>
          <p:nvPr/>
        </p:nvCxnSpPr>
        <p:spPr>
          <a:xfrm>
            <a:off x="4400929" y="380463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80F6106-3067-47FD-9609-ACD924787200}"/>
              </a:ext>
            </a:extLst>
          </p:cNvPr>
          <p:cNvCxnSpPr>
            <a:cxnSpLocks/>
          </p:cNvCxnSpPr>
          <p:nvPr/>
        </p:nvCxnSpPr>
        <p:spPr>
          <a:xfrm>
            <a:off x="4400929" y="5105593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F71C8B5-4B03-4121-88F1-91B52817CF87}"/>
              </a:ext>
            </a:extLst>
          </p:cNvPr>
          <p:cNvCxnSpPr>
            <a:cxnSpLocks/>
          </p:cNvCxnSpPr>
          <p:nvPr/>
        </p:nvCxnSpPr>
        <p:spPr>
          <a:xfrm>
            <a:off x="5840792" y="511035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5B427F3-D456-41ED-99CF-2257E6F9CF11}"/>
              </a:ext>
            </a:extLst>
          </p:cNvPr>
          <p:cNvCxnSpPr>
            <a:cxnSpLocks/>
          </p:cNvCxnSpPr>
          <p:nvPr/>
        </p:nvCxnSpPr>
        <p:spPr>
          <a:xfrm>
            <a:off x="7282018" y="5092957"/>
            <a:ext cx="287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57">
            <a:extLst>
              <a:ext uri="{FF2B5EF4-FFF2-40B4-BE49-F238E27FC236}">
                <a16:creationId xmlns:a16="http://schemas.microsoft.com/office/drawing/2014/main" id="{F097E5D7-D8AF-4F7F-80EB-E0ECC2ED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0933" y="4857235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CambriaMath"/>
                <a:ea typeface="굴림" panose="020B0600000101010101" pitchFamily="50" charset="-127"/>
              </a:rPr>
              <a:t>𝑦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109" name="TextBox 58">
            <a:extLst>
              <a:ext uri="{FF2B5EF4-FFF2-40B4-BE49-F238E27FC236}">
                <a16:creationId xmlns:a16="http://schemas.microsoft.com/office/drawing/2014/main" id="{77A009E5-B69A-486B-81B0-E5C2E7736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295" y="5225631"/>
            <a:ext cx="1050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Distribution</a:t>
            </a:r>
          </a:p>
        </p:txBody>
      </p:sp>
      <p:sp>
        <p:nvSpPr>
          <p:cNvPr id="110" name="TextBox 59">
            <a:extLst>
              <a:ext uri="{FF2B5EF4-FFF2-40B4-BE49-F238E27FC236}">
                <a16:creationId xmlns:a16="http://schemas.microsoft.com/office/drawing/2014/main" id="{DB4D0291-78B1-411F-8021-02E371AFB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251" y="5225829"/>
            <a:ext cx="12936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One-hot vector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F7B0E52-D717-42F8-BF07-1D845B3AF54C}"/>
              </a:ext>
            </a:extLst>
          </p:cNvPr>
          <p:cNvCxnSpPr>
            <a:cxnSpLocks/>
          </p:cNvCxnSpPr>
          <p:nvPr/>
        </p:nvCxnSpPr>
        <p:spPr>
          <a:xfrm>
            <a:off x="8344267" y="5108285"/>
            <a:ext cx="637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3D80558-6700-468D-AF39-0A2C4CD1C66A}"/>
              </a:ext>
            </a:extLst>
          </p:cNvPr>
          <p:cNvCxnSpPr>
            <a:cxnSpLocks/>
          </p:cNvCxnSpPr>
          <p:nvPr/>
        </p:nvCxnSpPr>
        <p:spPr>
          <a:xfrm flipV="1">
            <a:off x="8663100" y="4648491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67">
            <a:extLst>
              <a:ext uri="{FF2B5EF4-FFF2-40B4-BE49-F238E27FC236}">
                <a16:creationId xmlns:a16="http://schemas.microsoft.com/office/drawing/2014/main" id="{F14331FB-0B12-435F-9C82-17FB7AAF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757" y="3828239"/>
            <a:ext cx="1223962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72">
            <a:extLst>
              <a:ext uri="{FF2B5EF4-FFF2-40B4-BE49-F238E27FC236}">
                <a16:creationId xmlns:a16="http://schemas.microsoft.com/office/drawing/2014/main" id="{92ADCD4F-FF90-49ED-A55B-9A8008A10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674" y="4277649"/>
            <a:ext cx="4953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Loss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35B6932E-AA44-4B3E-A510-ADFDFAD6B042}"/>
              </a:ext>
            </a:extLst>
          </p:cNvPr>
          <p:cNvSpPr/>
          <p:nvPr/>
        </p:nvSpPr>
        <p:spPr>
          <a:xfrm>
            <a:off x="249853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70FA5FA-818D-4308-876A-4CDD9C8FE091}"/>
              </a:ext>
            </a:extLst>
          </p:cNvPr>
          <p:cNvSpPr/>
          <p:nvPr/>
        </p:nvSpPr>
        <p:spPr>
          <a:xfrm>
            <a:off x="249853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FEB3034-ACF7-4520-9344-8202270EEB62}"/>
              </a:ext>
            </a:extLst>
          </p:cNvPr>
          <p:cNvSpPr/>
          <p:nvPr/>
        </p:nvSpPr>
        <p:spPr>
          <a:xfrm>
            <a:off x="249853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F5469DA-12A1-4929-84F3-82D8B8B76542}"/>
              </a:ext>
            </a:extLst>
          </p:cNvPr>
          <p:cNvSpPr/>
          <p:nvPr/>
        </p:nvSpPr>
        <p:spPr>
          <a:xfrm>
            <a:off x="393312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D8FF04C-A375-44D0-856C-BECE0494990B}"/>
              </a:ext>
            </a:extLst>
          </p:cNvPr>
          <p:cNvSpPr/>
          <p:nvPr/>
        </p:nvSpPr>
        <p:spPr>
          <a:xfrm>
            <a:off x="393312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662240A-BB42-4235-9AEE-011CA7A80D3F}"/>
              </a:ext>
            </a:extLst>
          </p:cNvPr>
          <p:cNvSpPr/>
          <p:nvPr/>
        </p:nvSpPr>
        <p:spPr>
          <a:xfrm>
            <a:off x="393312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098EA5C-616D-473D-8FD6-424D0D975AFA}"/>
              </a:ext>
            </a:extLst>
          </p:cNvPr>
          <p:cNvSpPr/>
          <p:nvPr/>
        </p:nvSpPr>
        <p:spPr>
          <a:xfrm>
            <a:off x="5383590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5CCA707-E463-4414-8BC1-84EF5251FF75}"/>
              </a:ext>
            </a:extLst>
          </p:cNvPr>
          <p:cNvSpPr/>
          <p:nvPr/>
        </p:nvSpPr>
        <p:spPr>
          <a:xfrm>
            <a:off x="5383590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962112C-5E34-43E8-83EB-A7AEDDBDC7D8}"/>
              </a:ext>
            </a:extLst>
          </p:cNvPr>
          <p:cNvSpPr/>
          <p:nvPr/>
        </p:nvSpPr>
        <p:spPr>
          <a:xfrm>
            <a:off x="5383590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80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800" dirty="0">
                  <a:latin typeface="맑은 고딕" panose="020B0503020000020004" pitchFamily="50" charset="-127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blipFill>
                <a:blip r:embed="rId3"/>
                <a:stretch>
                  <a:fillRect t="-3279" r="-9804" b="-98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29">
            <a:extLst>
              <a:ext uri="{FF2B5EF4-FFF2-40B4-BE49-F238E27FC236}">
                <a16:creationId xmlns:a16="http://schemas.microsoft.com/office/drawing/2014/main" id="{D43695D7-CB76-4037-A0C3-74445C71B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137" y="2911425"/>
            <a:ext cx="18112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Back Propagation</a:t>
            </a: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76060DA-5B00-45C3-87A8-B456F1181E8D}"/>
              </a:ext>
            </a:extLst>
          </p:cNvPr>
          <p:cNvCxnSpPr>
            <a:cxnSpLocks/>
          </p:cNvCxnSpPr>
          <p:nvPr/>
        </p:nvCxnSpPr>
        <p:spPr>
          <a:xfrm flipV="1">
            <a:off x="8663100" y="3297788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4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          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LSTM Architecture </a:t>
            </a:r>
            <a:r>
              <a:rPr lang="en-US" altLang="ko-KR" sz="2000" b="1" dirty="0">
                <a:solidFill>
                  <a:prstClr val="black"/>
                </a:solidFill>
              </a:rPr>
              <a:t>[</a:t>
            </a:r>
            <a:r>
              <a:rPr lang="en-US" altLang="ko-KR" sz="2000" b="1" dirty="0" err="1">
                <a:solidFill>
                  <a:prstClr val="black"/>
                </a:solidFill>
              </a:rPr>
              <a:t>Hochreiter</a:t>
            </a:r>
            <a:r>
              <a:rPr lang="en-US" altLang="ko-KR" sz="2000" b="1" dirty="0">
                <a:solidFill>
                  <a:prstClr val="black"/>
                </a:solidFill>
              </a:rPr>
              <a:t> &amp; </a:t>
            </a:r>
            <a:r>
              <a:rPr lang="en-US" altLang="ko-KR" sz="2000" b="1" dirty="0" err="1">
                <a:solidFill>
                  <a:prstClr val="black"/>
                </a:solidFill>
              </a:rPr>
              <a:t>Schmidhuber</a:t>
            </a:r>
            <a:r>
              <a:rPr lang="en-US" altLang="ko-KR" sz="2000" b="1" dirty="0">
                <a:solidFill>
                  <a:prstClr val="black"/>
                </a:solidFill>
              </a:rPr>
              <a:t>, 1997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E0EF01-3882-4C9A-882B-31E5E39A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97" y="2347578"/>
            <a:ext cx="5374594" cy="3315967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37CA6F28-696E-4778-BC87-8E18E63BB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232" y="5938448"/>
            <a:ext cx="1842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1800" dirty="0">
                <a:latin typeface="+mn-lt"/>
                <a:ea typeface="굴림" panose="020B0600000101010101" pitchFamily="50" charset="-127"/>
              </a:rPr>
              <a:t>LSTM </a:t>
            </a:r>
            <a:r>
              <a:rPr lang="ko-KR" altLang="en-US" sz="1800" dirty="0">
                <a:latin typeface="+mn-lt"/>
                <a:ea typeface="굴림" panose="020B0600000101010101" pitchFamily="50" charset="-127"/>
              </a:rPr>
              <a:t>블록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E5EB04-8837-47ED-B239-936B331B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16" y="2189280"/>
            <a:ext cx="2506651" cy="409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9932E-A569-42A6-9EC5-FF4DADC8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42" y="2577064"/>
            <a:ext cx="2331159" cy="53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75DE5-E2BA-41F4-B0D9-CB4FAED2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993" y="3034225"/>
            <a:ext cx="2944359" cy="31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CNN Architecture [Kim, 2014]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3" name="그림 5">
            <a:extLst>
              <a:ext uri="{FF2B5EF4-FFF2-40B4-BE49-F238E27FC236}">
                <a16:creationId xmlns:a16="http://schemas.microsoft.com/office/drawing/2014/main" id="{3DA6FFFD-9F5D-4D55-A9CE-A0BA7360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5" y="2994434"/>
            <a:ext cx="4904314" cy="203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>
            <a:extLst>
              <a:ext uri="{FF2B5EF4-FFF2-40B4-BE49-F238E27FC236}">
                <a16:creationId xmlns:a16="http://schemas.microsoft.com/office/drawing/2014/main" id="{F5A7D1D3-8709-4201-84EE-F7FA0149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42" y="1769960"/>
            <a:ext cx="4897005" cy="44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74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06375" y="1336953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 Tuning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64288" y="4427485"/>
            <a:ext cx="51830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튜닝에는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CNN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Hyper Parameter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만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3, 4, 5, 6, 7, 8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100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2, 3, 4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128</a:t>
            </a: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Window sizes: 2, 3, 4, 5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256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680D25-353E-4999-8205-24B9CDA54B5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CBC3FA-A03B-4347-9F88-0E825B1094C3}"/>
              </a:ext>
            </a:extLst>
          </p:cNvPr>
          <p:cNvSpPr txBox="1"/>
          <p:nvPr/>
        </p:nvSpPr>
        <p:spPr>
          <a:xfrm>
            <a:off x="3190190" y="2117326"/>
            <a:ext cx="2681224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Hidden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layers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filters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55606-1598-43AF-9EA0-79D18C715AB5}"/>
              </a:ext>
            </a:extLst>
          </p:cNvPr>
          <p:cNvSpPr txBox="1"/>
          <p:nvPr/>
        </p:nvSpPr>
        <p:spPr>
          <a:xfrm>
            <a:off x="607651" y="2117326"/>
            <a:ext cx="5183061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Gpu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Minimum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 Vector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EB865-A408-4348-8628-88D18E239366}"/>
              </a:ext>
            </a:extLst>
          </p:cNvPr>
          <p:cNvSpPr txBox="1"/>
          <p:nvPr/>
        </p:nvSpPr>
        <p:spPr>
          <a:xfrm>
            <a:off x="628801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_ Test Data Set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A656C5-D159-4A73-90AB-E9897404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641" y="3101930"/>
            <a:ext cx="2180754" cy="6767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DBD416-1AE0-466F-A910-ED620F7A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652" y="4112937"/>
            <a:ext cx="2180754" cy="6767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55D7AF-617A-4164-BE03-01B04091D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52" y="3101930"/>
            <a:ext cx="2180754" cy="676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6260D5-6519-425B-8273-58F0C88E3146}"/>
              </a:ext>
            </a:extLst>
          </p:cNvPr>
          <p:cNvSpPr txBox="1"/>
          <p:nvPr/>
        </p:nvSpPr>
        <p:spPr>
          <a:xfrm>
            <a:off x="9098641" y="2823812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2. Accuracy : 0.9276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7F0B9-C63E-4E5A-8F3E-65FAE30F6A8D}"/>
              </a:ext>
            </a:extLst>
          </p:cNvPr>
          <p:cNvSpPr txBox="1"/>
          <p:nvPr/>
        </p:nvSpPr>
        <p:spPr>
          <a:xfrm>
            <a:off x="6344652" y="2823812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1. Accuracy : 0.9304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8C8F51-C6D8-4CA1-994E-6021FC6A7483}"/>
              </a:ext>
            </a:extLst>
          </p:cNvPr>
          <p:cNvSpPr txBox="1"/>
          <p:nvPr/>
        </p:nvSpPr>
        <p:spPr>
          <a:xfrm>
            <a:off x="6344652" y="3835938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3. Accuracy : 0.9357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CC630-7E8A-4B4E-A502-09C0916DFC8E}"/>
              </a:ext>
            </a:extLst>
          </p:cNvPr>
          <p:cNvSpPr txBox="1"/>
          <p:nvPr/>
        </p:nvSpPr>
        <p:spPr>
          <a:xfrm>
            <a:off x="8702117" y="4273596"/>
            <a:ext cx="35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accuracy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기준으로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번 모델 선택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F9066-C60F-40CB-B28B-70F27F818572}"/>
              </a:ext>
            </a:extLst>
          </p:cNvPr>
          <p:cNvSpPr txBox="1"/>
          <p:nvPr/>
        </p:nvSpPr>
        <p:spPr>
          <a:xfrm>
            <a:off x="6288014" y="2030354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positive/negative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레이블 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30,000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리뷰 데이터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CBEE2-610A-47B7-B3C4-573BCE32A933}"/>
              </a:ext>
            </a:extLst>
          </p:cNvPr>
          <p:cNvSpPr txBox="1"/>
          <p:nvPr/>
        </p:nvSpPr>
        <p:spPr>
          <a:xfrm>
            <a:off x="6273045" y="4941885"/>
            <a:ext cx="51830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Loss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2 - loss=1.5701e-01 accuracy=0.9442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4 - loss=1.6067e-01 accuracy=0.9420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21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Classification By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키워드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tagging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위해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Facebook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이 개발한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연구자가 평가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의 리뷰 중 약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10,000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데이터를 확인하여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도출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(None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까지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Mecab.nouns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명사로 토큰화 한 후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동시 출현 단어들을 단어 간 </a:t>
            </a:r>
            <a:r>
              <a:rPr lang="ko-KR" altLang="en-US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유사도로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분리함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앞서 도출한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중 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대표하는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기준으로 리뷰에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E29DF-587B-4420-B388-A44CF70F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79" y="1893622"/>
            <a:ext cx="5065334" cy="27509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31DA3A-EC56-4B27-9996-A270BF3C2514}"/>
              </a:ext>
            </a:extLst>
          </p:cNvPr>
          <p:cNvSpPr txBox="1"/>
          <p:nvPr/>
        </p:nvSpPr>
        <p:spPr>
          <a:xfrm>
            <a:off x="6368716" y="1521938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 Table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8353F6-1C99-463E-A473-4FE2AAA2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15" y="5050608"/>
            <a:ext cx="5183062" cy="1417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67F3BA-A589-4CA4-AF6A-1F61A12AE492}"/>
              </a:ext>
            </a:extLst>
          </p:cNvPr>
          <p:cNvSpPr txBox="1"/>
          <p:nvPr/>
        </p:nvSpPr>
        <p:spPr>
          <a:xfrm>
            <a:off x="6368716" y="4658955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분류된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D57B2D-56CE-4CC5-9B44-C44EA4FB39F1}"/>
              </a:ext>
            </a:extLst>
          </p:cNvPr>
          <p:cNvSpPr/>
          <p:nvPr/>
        </p:nvSpPr>
        <p:spPr>
          <a:xfrm>
            <a:off x="3792612" y="2780180"/>
            <a:ext cx="1791978" cy="397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수정요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2E48CE-07AD-41AE-9775-FADA1114F1B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18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Total Data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각 사별 비교에 앞서 전체 데이터를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classify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한 결과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FDCB99C-5E1C-432A-AC1A-906B27658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49" y="2672591"/>
            <a:ext cx="5852319" cy="39015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635CD9-8EC2-4195-A67F-8CB652F20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2" y="2672591"/>
            <a:ext cx="5852320" cy="390154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05BC49-8B84-4048-9EDB-5A8DA7805F48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74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73BCB-FABB-4C98-B4E4-4A9327229AA2}"/>
              </a:ext>
            </a:extLst>
          </p:cNvPr>
          <p:cNvSpPr txBox="1"/>
          <p:nvPr/>
        </p:nvSpPr>
        <p:spPr>
          <a:xfrm>
            <a:off x="1215379" y="3612468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Goods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84397-C98D-49C2-BF61-5801B9516449}"/>
              </a:ext>
            </a:extLst>
          </p:cNvPr>
          <p:cNvSpPr txBox="1"/>
          <p:nvPr/>
        </p:nvSpPr>
        <p:spPr>
          <a:xfrm>
            <a:off x="4116140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3AC5F-B719-4D0B-A6C5-5061FE041BB2}"/>
              </a:ext>
            </a:extLst>
          </p:cNvPr>
          <p:cNvSpPr txBox="1"/>
          <p:nvPr/>
        </p:nvSpPr>
        <p:spPr>
          <a:xfrm>
            <a:off x="7136913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Delivery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0B728-A299-4832-B038-B036991B2661}"/>
              </a:ext>
            </a:extLst>
          </p:cNvPr>
          <p:cNvSpPr txBox="1"/>
          <p:nvPr/>
        </p:nvSpPr>
        <p:spPr>
          <a:xfrm>
            <a:off x="9688212" y="3612466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Payment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2104E-DA3B-4726-92AA-32D0C1BF085A}"/>
              </a:ext>
            </a:extLst>
          </p:cNvPr>
          <p:cNvSpPr txBox="1"/>
          <p:nvPr/>
        </p:nvSpPr>
        <p:spPr>
          <a:xfrm>
            <a:off x="1215379" y="6216013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CS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771E7-F12C-4B1E-B118-C84B2B33CCC4}"/>
              </a:ext>
            </a:extLst>
          </p:cNvPr>
          <p:cNvSpPr txBox="1"/>
          <p:nvPr/>
        </p:nvSpPr>
        <p:spPr>
          <a:xfrm>
            <a:off x="3608140" y="621819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Price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0B395-A09C-4918-87F3-470E72C868F0}"/>
              </a:ext>
            </a:extLst>
          </p:cNvPr>
          <p:cNvSpPr txBox="1"/>
          <p:nvPr/>
        </p:nvSpPr>
        <p:spPr>
          <a:xfrm>
            <a:off x="6012963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Marketing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E9B23-C22E-4BE0-909F-26A33EE4DAC7}"/>
              </a:ext>
            </a:extLst>
          </p:cNvPr>
          <p:cNvSpPr txBox="1"/>
          <p:nvPr/>
        </p:nvSpPr>
        <p:spPr>
          <a:xfrm>
            <a:off x="8170562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82AC2-27CF-4900-92D0-41AAF8023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3" y="1672427"/>
            <a:ext cx="2340159" cy="1872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2FE7A8-00FF-408C-9B73-5CFCB6DC5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79" y="1690301"/>
            <a:ext cx="2402706" cy="192216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7DA09D3-6ADC-40E9-85DB-AF2D84D15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59" y="1624101"/>
            <a:ext cx="2450327" cy="1960261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20E33914-E8A4-461B-9074-9CCEA7E08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46" y="1615412"/>
            <a:ext cx="2496317" cy="19970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40380D-0846-4B57-9407-8D8E98850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2" y="4034434"/>
            <a:ext cx="2624692" cy="2099754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5A89284B-3F4D-4635-8FF2-ABBC75F14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27" y="4022392"/>
            <a:ext cx="2659860" cy="21278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5CFB50C-0778-4EE2-A303-A9B045423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61" y="3986290"/>
            <a:ext cx="2727309" cy="21818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27615A6-1C85-4DB9-A5B2-6EF64A0E3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96" y="3976085"/>
            <a:ext cx="2770563" cy="22164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D1DFCB-856E-47EC-88AC-37C8E94B96F0}"/>
              </a:ext>
            </a:extLst>
          </p:cNvPr>
          <p:cNvSpPr/>
          <p:nvPr/>
        </p:nvSpPr>
        <p:spPr>
          <a:xfrm>
            <a:off x="7078459" y="152402"/>
            <a:ext cx="4621095" cy="1134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Wordcloud</a:t>
            </a:r>
            <a:r>
              <a:rPr lang="ko-KR" altLang="en-US" sz="1200" dirty="0"/>
              <a:t>는 큰 인사이트가 </a:t>
            </a:r>
            <a:r>
              <a:rPr lang="ko-KR" altLang="en-US" sz="1200" dirty="0" err="1"/>
              <a:t>없는것</a:t>
            </a:r>
            <a:r>
              <a:rPr lang="ko-KR" altLang="en-US" sz="1200" dirty="0"/>
              <a:t> 같기도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67D1DB-3AFE-4DF5-9FEB-B1BAF2350B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89" y="4011302"/>
            <a:ext cx="2637812" cy="21102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084C5B-CEBB-4804-A7EC-73F3F32A31BB}"/>
              </a:ext>
            </a:extLst>
          </p:cNvPr>
          <p:cNvSpPr txBox="1"/>
          <p:nvPr/>
        </p:nvSpPr>
        <p:spPr>
          <a:xfrm>
            <a:off x="10157686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57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SSG</a:t>
            </a:r>
            <a:r>
              <a:rPr lang="ko-KR" altLang="en-US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닷컴</a:t>
            </a:r>
            <a:endParaRPr lang="en-US" altLang="ko-KR" sz="2800" b="1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32A17-75AD-4626-8191-7C4B34AB8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3" y="2723989"/>
            <a:ext cx="5855097" cy="39033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18EE13-B3AB-4B91-ACD9-D8D1A88AF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50" y="2677862"/>
            <a:ext cx="5855097" cy="390339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42E44C-3745-4F5F-BB9B-5FE5233AB8A0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328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롯데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1376E-4449-49B4-8AD4-C3F2FD5B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78" y="2808841"/>
            <a:ext cx="6000750" cy="4000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312041-0F35-4644-BB11-0BD2C563E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0" y="2808841"/>
            <a:ext cx="6000750" cy="40005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824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결론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Summary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lvl="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285750" lvl="0" indent="-285750" latinLnBrk="0">
              <a:buFontTx/>
              <a:buChar char="-"/>
            </a:pPr>
            <a:r>
              <a:rPr lang="ko-KR" altLang="en-US" sz="1600" b="1" dirty="0">
                <a:solidFill>
                  <a:prstClr val="black"/>
                </a:solidFill>
              </a:rPr>
              <a:t>국내 주요 전자상거래 사용자 리뷰 분석을 위한 감성 및 토픽 분류기 구축 및 적용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감성 분류를 위한 </a:t>
            </a:r>
            <a:r>
              <a:rPr lang="en-US" altLang="ko-KR" sz="1600" dirty="0">
                <a:solidFill>
                  <a:prstClr val="black"/>
                </a:solidFill>
              </a:rPr>
              <a:t>LSTM &amp; CNN </a:t>
            </a:r>
            <a:r>
              <a:rPr lang="ko-KR" altLang="en-US" sz="1600" dirty="0">
                <a:solidFill>
                  <a:prstClr val="black"/>
                </a:solidFill>
              </a:rPr>
              <a:t>앙상블 모델 기반 </a:t>
            </a:r>
            <a:r>
              <a:rPr lang="en-US" altLang="ko-KR" sz="1600" dirty="0">
                <a:solidFill>
                  <a:prstClr val="black"/>
                </a:solidFill>
              </a:rPr>
              <a:t>Sentiment Classifier </a:t>
            </a:r>
            <a:r>
              <a:rPr lang="ko-KR" altLang="en-US" sz="1600" dirty="0">
                <a:solidFill>
                  <a:prstClr val="black"/>
                </a:solidFill>
              </a:rPr>
              <a:t>구축 및 적용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분류를 위한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구축 및  적용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368716" y="1555068"/>
            <a:ext cx="518306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sz="2000" b="1" dirty="0">
                <a:solidFill>
                  <a:prstClr val="black"/>
                </a:solidFill>
              </a:rPr>
              <a:t>Future Work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600" b="1" dirty="0">
                <a:solidFill>
                  <a:prstClr val="black"/>
                </a:solidFill>
              </a:rPr>
              <a:t>토픽</a:t>
            </a:r>
            <a:r>
              <a:rPr lang="en-US" altLang="ko-KR" sz="1600" b="1" dirty="0">
                <a:solidFill>
                  <a:prstClr val="black"/>
                </a:solidFill>
              </a:rPr>
              <a:t>x</a:t>
            </a:r>
            <a:r>
              <a:rPr lang="ko-KR" altLang="en-US" sz="1600" b="1" dirty="0">
                <a:solidFill>
                  <a:prstClr val="black"/>
                </a:solidFill>
              </a:rPr>
              <a:t>감정 추가 분석 및 </a:t>
            </a:r>
            <a:r>
              <a:rPr lang="ko-KR" altLang="en-US" sz="1600" b="1" dirty="0" err="1">
                <a:solidFill>
                  <a:prstClr val="black"/>
                </a:solidFill>
              </a:rPr>
              <a:t>유통사별</a:t>
            </a:r>
            <a:r>
              <a:rPr lang="ko-KR" altLang="en-US" sz="1600" b="1" dirty="0">
                <a:solidFill>
                  <a:prstClr val="black"/>
                </a:solidFill>
              </a:rPr>
              <a:t> 비교 분석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8</a:t>
            </a:r>
            <a:r>
              <a:rPr lang="ko-KR" altLang="en-US" sz="1600" dirty="0">
                <a:solidFill>
                  <a:prstClr val="black"/>
                </a:solidFill>
              </a:rPr>
              <a:t>개 토픽 별 </a:t>
            </a:r>
            <a:r>
              <a:rPr lang="ko-KR" altLang="en-US" sz="1600" dirty="0" err="1">
                <a:solidFill>
                  <a:prstClr val="black"/>
                </a:solidFill>
              </a:rPr>
              <a:t>긍</a:t>
            </a:r>
            <a:r>
              <a:rPr lang="en-US" altLang="ko-KR" sz="1600" dirty="0">
                <a:solidFill>
                  <a:prstClr val="black"/>
                </a:solidFill>
              </a:rPr>
              <a:t>/</a:t>
            </a:r>
            <a:r>
              <a:rPr lang="ko-KR" altLang="en-US" sz="1600" dirty="0">
                <a:solidFill>
                  <a:prstClr val="black"/>
                </a:solidFill>
              </a:rPr>
              <a:t>부정 감정 분석 결과 탐색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각 토픽 별 대표 </a:t>
            </a:r>
            <a:r>
              <a:rPr lang="en-US" altLang="ko-KR" sz="1600" dirty="0">
                <a:solidFill>
                  <a:prstClr val="black"/>
                </a:solidFill>
              </a:rPr>
              <a:t>keyword </a:t>
            </a:r>
            <a:r>
              <a:rPr lang="ko-KR" altLang="en-US" sz="1600" dirty="0">
                <a:solidFill>
                  <a:prstClr val="black"/>
                </a:solidFill>
              </a:rPr>
              <a:t>기준 </a:t>
            </a:r>
            <a:r>
              <a:rPr lang="ko-KR" altLang="en-US" sz="1600" dirty="0" err="1">
                <a:solidFill>
                  <a:prstClr val="black"/>
                </a:solidFill>
              </a:rPr>
              <a:t>긍</a:t>
            </a:r>
            <a:r>
              <a:rPr lang="en-US" altLang="ko-KR" sz="1600" dirty="0">
                <a:solidFill>
                  <a:prstClr val="black"/>
                </a:solidFill>
              </a:rPr>
              <a:t>/</a:t>
            </a:r>
            <a:r>
              <a:rPr lang="ko-KR" altLang="en-US" sz="1600" dirty="0">
                <a:solidFill>
                  <a:prstClr val="black"/>
                </a:solidFill>
              </a:rPr>
              <a:t>부정 감정 분석 결과 탐색을 통해 사용자 만족도에 대한 세부 요인 도출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</a:rPr>
              <a:t>쿠팡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롯데 </a:t>
            </a:r>
            <a:r>
              <a:rPr lang="en-US" altLang="ko-KR" sz="1600" dirty="0">
                <a:solidFill>
                  <a:prstClr val="black"/>
                </a:solidFill>
              </a:rPr>
              <a:t>on, SSG</a:t>
            </a:r>
            <a:r>
              <a:rPr lang="ko-KR" altLang="en-US" sz="1600" dirty="0">
                <a:solidFill>
                  <a:prstClr val="black"/>
                </a:solidFill>
              </a:rPr>
              <a:t>닷컴 분석 결과 비교 및 시사점 도출</a:t>
            </a: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7B509-92CE-44B8-8AFE-A75BDB867F65}"/>
              </a:ext>
            </a:extLst>
          </p:cNvPr>
          <p:cNvSpPr/>
          <p:nvPr/>
        </p:nvSpPr>
        <p:spPr>
          <a:xfrm>
            <a:off x="2890486" y="349804"/>
            <a:ext cx="4621095" cy="1134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수정요</a:t>
            </a:r>
          </a:p>
        </p:txBody>
      </p:sp>
    </p:spTree>
    <p:extLst>
      <p:ext uri="{BB962C8B-B14F-4D97-AF65-F5344CB8AC3E}">
        <p14:creationId xmlns:p14="http://schemas.microsoft.com/office/powerpoint/2010/main" val="58372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3803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연구배경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40" y="1555068"/>
            <a:ext cx="53184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디지털 전환</a:t>
            </a:r>
            <a:r>
              <a:rPr lang="en-US" altLang="ko-KR" sz="2000" b="1" dirty="0"/>
              <a:t>(‘Digital Transformation’)</a:t>
            </a:r>
            <a:r>
              <a:rPr lang="ko-KR" altLang="en-US" sz="2000" b="1" dirty="0"/>
              <a:t>에 의한 </a:t>
            </a:r>
            <a:r>
              <a:rPr lang="ko-KR" altLang="en-US" sz="2000" b="1" dirty="0" err="1"/>
              <a:t>뉴노멀</a:t>
            </a:r>
            <a:r>
              <a:rPr lang="en-US" altLang="ko-KR" sz="2000" b="1" dirty="0"/>
              <a:t>(‘New Normal’)</a:t>
            </a:r>
            <a:r>
              <a:rPr lang="ko-KR" altLang="en-US" sz="2000" b="1" dirty="0"/>
              <a:t>의 도래</a:t>
            </a:r>
            <a:endParaRPr lang="en-US" altLang="ko-KR" sz="2000" b="1" dirty="0"/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COVID-19</a:t>
            </a:r>
            <a:r>
              <a:rPr lang="ko-KR" altLang="en-US" sz="1600" dirty="0"/>
              <a:t>의 장기화로 인해 </a:t>
            </a:r>
            <a:r>
              <a:rPr lang="ko-KR" altLang="en-US" sz="1600" dirty="0" err="1"/>
              <a:t>언택트</a:t>
            </a:r>
            <a:r>
              <a:rPr lang="ko-KR" altLang="en-US" sz="1600" dirty="0"/>
              <a:t> 소비가 </a:t>
            </a:r>
            <a:r>
              <a:rPr lang="ko-KR" altLang="en-US" sz="1600" dirty="0" err="1"/>
              <a:t>뉴노멀로</a:t>
            </a:r>
            <a:r>
              <a:rPr lang="ko-KR" altLang="en-US" sz="1600" dirty="0"/>
              <a:t> 부상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특히 식료품과 생필품까지 온라인 쇼핑으로 해결하려는 수요가 급증하여 </a:t>
            </a:r>
            <a:r>
              <a:rPr lang="ko-KR" altLang="en-US" sz="1600" dirty="0" err="1"/>
              <a:t>쿠팡</a:t>
            </a:r>
            <a:r>
              <a:rPr lang="en-US" altLang="ko-KR" sz="1600" dirty="0"/>
              <a:t>, 11</a:t>
            </a:r>
            <a:r>
              <a:rPr lang="ko-KR" altLang="en-US" sz="1600" dirty="0"/>
              <a:t>번가 등 기존 온라인몰은 물론 포털 사이트인 네이버까지 쇼핑 서비스를 강화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이어 롯데</a:t>
            </a:r>
            <a:r>
              <a:rPr lang="en-US" altLang="ko-KR" sz="1600" dirty="0"/>
              <a:t>, </a:t>
            </a:r>
            <a:r>
              <a:rPr lang="ko-KR" altLang="en-US" sz="1600" dirty="0"/>
              <a:t>신세계 등 기존의 오프라인 중심의 유통 대기업들도 온라인 사업을 본격화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CF97E-8168-4188-9BC3-EA800BB4A3B4}"/>
              </a:ext>
            </a:extLst>
          </p:cNvPr>
          <p:cNvSpPr txBox="1"/>
          <p:nvPr/>
        </p:nvSpPr>
        <p:spPr>
          <a:xfrm>
            <a:off x="634710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온라인쇼핑 거래액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ECED1-39E6-4153-B794-F92934AA3900}"/>
              </a:ext>
            </a:extLst>
          </p:cNvPr>
          <p:cNvSpPr txBox="1"/>
          <p:nvPr/>
        </p:nvSpPr>
        <p:spPr>
          <a:xfrm>
            <a:off x="7006180" y="2069051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135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2019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50DF6-CD26-4417-BBA9-75B10665B1E9}"/>
              </a:ext>
            </a:extLst>
          </p:cNvPr>
          <p:cNvSpPr txBox="1"/>
          <p:nvPr/>
        </p:nvSpPr>
        <p:spPr>
          <a:xfrm>
            <a:off x="9508748" y="2069052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161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2B908-8FAF-41B3-9925-3F2FCA580312}"/>
              </a:ext>
            </a:extLst>
          </p:cNvPr>
          <p:cNvSpPr txBox="1"/>
          <p:nvPr/>
        </p:nvSpPr>
        <p:spPr>
          <a:xfrm>
            <a:off x="8285041" y="2222939"/>
            <a:ext cx="1192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/>
          </a:p>
          <a:p>
            <a:pPr algn="ctr"/>
            <a:r>
              <a:rPr lang="en-US" altLang="ko-KR" sz="1400" b="1" dirty="0"/>
              <a:t>19.1% </a:t>
            </a:r>
            <a:r>
              <a:rPr lang="ko-KR" altLang="en-US" sz="1400" b="1" dirty="0"/>
              <a:t>성장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24FD2E1-C3AF-49B9-8F07-F41D16D2E07F}"/>
              </a:ext>
            </a:extLst>
          </p:cNvPr>
          <p:cNvSpPr/>
          <p:nvPr/>
        </p:nvSpPr>
        <p:spPr>
          <a:xfrm>
            <a:off x="8518182" y="2187106"/>
            <a:ext cx="726402" cy="26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A83981E4-2D07-4837-AEA8-08F04E645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811898"/>
              </p:ext>
            </p:extLst>
          </p:nvPr>
        </p:nvGraphicFramePr>
        <p:xfrm>
          <a:off x="6617693" y="2841481"/>
          <a:ext cx="2101433" cy="1444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4A3401F-4B4E-4D05-BE68-BCA8B6686BFA}"/>
              </a:ext>
            </a:extLst>
          </p:cNvPr>
          <p:cNvSpPr txBox="1"/>
          <p:nvPr/>
        </p:nvSpPr>
        <p:spPr>
          <a:xfrm>
            <a:off x="8603636" y="3181086"/>
            <a:ext cx="2591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소매판매액 중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온라인 쇼핑 상품 거래액이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차지하는 비중은 </a:t>
            </a:r>
            <a:r>
              <a:rPr lang="en-US" altLang="ko-KR" sz="1400" b="1" dirty="0"/>
              <a:t>27.2%</a:t>
            </a:r>
            <a:endParaRPr lang="ko-KR" altLang="en-US" sz="1400" b="1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D162F730-47FB-4D50-B216-F33C711F4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249939"/>
              </p:ext>
            </p:extLst>
          </p:nvPr>
        </p:nvGraphicFramePr>
        <p:xfrm>
          <a:off x="7055984" y="4385453"/>
          <a:ext cx="3812895" cy="217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08315" y="6669036"/>
            <a:ext cx="5388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spc="-40" dirty="0"/>
              <a:t>자료 </a:t>
            </a:r>
            <a:r>
              <a:rPr lang="en-US" altLang="ko-KR" sz="800" spc="-40" dirty="0"/>
              <a:t>: ＂IT·</a:t>
            </a:r>
            <a:r>
              <a:rPr lang="ko-KR" altLang="en-US" sz="800" spc="-40" dirty="0"/>
              <a:t>유통 공룡들의 </a:t>
            </a:r>
            <a:r>
              <a:rPr lang="ko-KR" altLang="en-US" sz="800" spc="-40" dirty="0" err="1"/>
              <a:t>이커머스</a:t>
            </a:r>
            <a:r>
              <a:rPr lang="ko-KR" altLang="en-US" sz="800" spc="-40" dirty="0"/>
              <a:t> </a:t>
            </a:r>
            <a:r>
              <a:rPr lang="en-US" altLang="ko-KR" sz="800" spc="-40" dirty="0"/>
              <a:t>＇</a:t>
            </a:r>
            <a:r>
              <a:rPr lang="ko-KR" altLang="en-US" sz="800" spc="-40" dirty="0" err="1"/>
              <a:t>쩐의</a:t>
            </a:r>
            <a:r>
              <a:rPr lang="ko-KR" altLang="en-US" sz="800" spc="-40" dirty="0"/>
              <a:t> 전쟁</a:t>
            </a:r>
            <a:r>
              <a:rPr lang="en-US" altLang="ko-KR" sz="800" spc="-40" dirty="0"/>
              <a:t>＇…</a:t>
            </a:r>
            <a:r>
              <a:rPr lang="ko-KR" altLang="en-US" sz="800" spc="-40" dirty="0"/>
              <a:t>최후 승자 누가될까</a:t>
            </a:r>
            <a:r>
              <a:rPr lang="en-US" altLang="ko-KR" sz="800" spc="-40" dirty="0"/>
              <a:t>“ (</a:t>
            </a:r>
            <a:r>
              <a:rPr lang="ko-KR" altLang="en-US" sz="800" spc="-40" dirty="0"/>
              <a:t>연합인포맥스</a:t>
            </a:r>
            <a:r>
              <a:rPr lang="en-US" altLang="ko-KR" sz="800" spc="-40" dirty="0"/>
              <a:t>, 2021.03.17) </a:t>
            </a:r>
            <a:r>
              <a:rPr lang="ko-KR" altLang="en-US" sz="800" spc="-40" dirty="0"/>
              <a:t>기반으로 저자 작성</a:t>
            </a:r>
            <a:endParaRPr lang="en-US" altLang="ko-KR" sz="800" spc="-4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732651-7DE2-4E13-81D6-440451F415B0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67B6B9-9104-47A9-99AB-4BC3F35A8B46}"/>
              </a:ext>
            </a:extLst>
          </p:cNvPr>
          <p:cNvSpPr txBox="1"/>
          <p:nvPr/>
        </p:nvSpPr>
        <p:spPr>
          <a:xfrm>
            <a:off x="1048993" y="5483208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신세계의 </a:t>
            </a:r>
            <a:r>
              <a:rPr lang="en-US" altLang="ko-KR" sz="1600" b="1" dirty="0"/>
              <a:t>SSG</a:t>
            </a:r>
            <a:r>
              <a:rPr lang="ko-KR" altLang="en-US" sz="1600" b="1" dirty="0"/>
              <a:t>닷컴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D4756-B6FC-4DD2-B8A8-1B38A6C21643}"/>
              </a:ext>
            </a:extLst>
          </p:cNvPr>
          <p:cNvSpPr txBox="1"/>
          <p:nvPr/>
        </p:nvSpPr>
        <p:spPr>
          <a:xfrm>
            <a:off x="1048992" y="6018212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롯데의 롯데</a:t>
            </a:r>
            <a:r>
              <a:rPr lang="en-US" altLang="ko-KR" sz="1600" b="1" dirty="0"/>
              <a:t>ON</a:t>
            </a:r>
            <a:endParaRPr lang="ko-KR" alt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E0C42-AD22-41A7-8A65-BACBFB67E971}"/>
              </a:ext>
            </a:extLst>
          </p:cNvPr>
          <p:cNvSpPr txBox="1"/>
          <p:nvPr/>
        </p:nvSpPr>
        <p:spPr>
          <a:xfrm>
            <a:off x="3095789" y="548320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19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일 출범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6B49C-40E4-4AE0-BBC1-6490EAC452F9}"/>
              </a:ext>
            </a:extLst>
          </p:cNvPr>
          <p:cNvSpPr txBox="1"/>
          <p:nvPr/>
        </p:nvSpPr>
        <p:spPr>
          <a:xfrm>
            <a:off x="3095789" y="604348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20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28</a:t>
            </a:r>
            <a:r>
              <a:rPr lang="ko-KR" altLang="en-US" sz="1600" b="1" dirty="0"/>
              <a:t>일 출범 </a:t>
            </a:r>
          </a:p>
        </p:txBody>
      </p:sp>
    </p:spTree>
    <p:extLst>
      <p:ext uri="{BB962C8B-B14F-4D97-AF65-F5344CB8AC3E}">
        <p14:creationId xmlns:p14="http://schemas.microsoft.com/office/powerpoint/2010/main" val="123944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Reference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E283E-6161-45C2-9172-BE9777488C30}"/>
              </a:ext>
            </a:extLst>
          </p:cNvPr>
          <p:cNvSpPr txBox="1"/>
          <p:nvPr/>
        </p:nvSpPr>
        <p:spPr>
          <a:xfrm>
            <a:off x="563417" y="1468886"/>
            <a:ext cx="108896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/>
            <a:r>
              <a:rPr lang="en-US" altLang="ko-KR" sz="1400" dirty="0"/>
              <a:t>Kim, Y. (2014). Convolutional Neural Networks for Sentence Classification.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 err="1"/>
              <a:t>Hochreiter</a:t>
            </a:r>
            <a:r>
              <a:rPr lang="en-US" altLang="ko-KR" sz="1400" dirty="0"/>
              <a:t>, S., &amp; </a:t>
            </a:r>
            <a:r>
              <a:rPr lang="en-US" altLang="ko-KR" sz="1400" dirty="0" err="1"/>
              <a:t>Schmidhuber</a:t>
            </a:r>
            <a:r>
              <a:rPr lang="en-US" altLang="ko-KR" sz="1400" dirty="0"/>
              <a:t>, J. (1997). Long short-term memory. </a:t>
            </a:r>
            <a:r>
              <a:rPr lang="en-US" altLang="ko-KR" sz="1400" i="1" dirty="0"/>
              <a:t>Neural computation</a:t>
            </a:r>
            <a:r>
              <a:rPr lang="en-US" altLang="ko-KR" sz="1400" dirty="0"/>
              <a:t>, </a:t>
            </a:r>
            <a:r>
              <a:rPr lang="en-US" altLang="ko-KR" sz="1400" i="1" dirty="0"/>
              <a:t>9</a:t>
            </a:r>
            <a:r>
              <a:rPr lang="en-US" altLang="ko-KR" sz="1400" dirty="0"/>
              <a:t>(8), 1735-1780.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Robinson, S. K., Suarez, A., Congdon, K., </a:t>
            </a:r>
            <a:r>
              <a:rPr lang="en-US" altLang="ko-KR" sz="1400" dirty="0" err="1"/>
              <a:t>Armbruster</a:t>
            </a:r>
            <a:r>
              <a:rPr lang="en-US" altLang="ko-KR" sz="1400" dirty="0"/>
              <a:t>, J. W., Page, L. M., Roberts, S. J., ... &amp; Post, S. (1994). INHS Reports, September/October 1994. INHS Reports, no. 329.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김나랑</a:t>
            </a:r>
            <a:r>
              <a:rPr lang="en-US" altLang="ko-KR" sz="1400" dirty="0"/>
              <a:t>. (2019). CNN </a:t>
            </a:r>
            <a:r>
              <a:rPr lang="ko-KR" altLang="en-US" sz="1400" dirty="0"/>
              <a:t>과 </a:t>
            </a:r>
            <a:r>
              <a:rPr lang="en-US" altLang="ko-KR" sz="1400" dirty="0"/>
              <a:t>Bidirectional LSTM </a:t>
            </a:r>
            <a:r>
              <a:rPr lang="ko-KR" altLang="en-US" sz="1400" dirty="0"/>
              <a:t>을 활용한 부산시 민원 자동 분류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전산회계연구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17</a:t>
            </a:r>
            <a:r>
              <a:rPr lang="en-US" altLang="ko-KR" sz="1400" dirty="0"/>
              <a:t>(2), 81-98.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김양훈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황용근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강태관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정교민</a:t>
            </a:r>
            <a:r>
              <a:rPr lang="en-US" altLang="ko-KR" sz="1400" dirty="0"/>
              <a:t>. (2016). LSTM </a:t>
            </a:r>
            <a:r>
              <a:rPr lang="ko-KR" altLang="en-US" sz="1400" dirty="0" err="1"/>
              <a:t>언어모델</a:t>
            </a:r>
            <a:r>
              <a:rPr lang="ko-KR" altLang="en-US" sz="1400" dirty="0"/>
              <a:t> 기반 한국어 문장 생성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한국통신학회논문지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41</a:t>
            </a:r>
            <a:r>
              <a:rPr lang="en-US" altLang="ko-KR" sz="1400" dirty="0"/>
              <a:t>(5), 592-601.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박경빈</a:t>
            </a:r>
            <a:r>
              <a:rPr lang="en-US" altLang="ko-KR" sz="1400" dirty="0"/>
              <a:t>, </a:t>
            </a:r>
            <a:r>
              <a:rPr lang="ko-KR" altLang="en-US" sz="1400" dirty="0"/>
              <a:t>이승섭</a:t>
            </a:r>
            <a:r>
              <a:rPr lang="en-US" altLang="ko-KR" sz="1400" dirty="0"/>
              <a:t>, &amp; </a:t>
            </a:r>
            <a:r>
              <a:rPr lang="ko-KR" altLang="en-US" sz="1400" dirty="0"/>
              <a:t>이상원</a:t>
            </a:r>
            <a:r>
              <a:rPr lang="en-US" altLang="ko-KR" sz="1400" dirty="0"/>
              <a:t>. (2021). </a:t>
            </a:r>
            <a:r>
              <a:rPr lang="ko-KR" altLang="en-US" sz="1400" dirty="0"/>
              <a:t>사용 </a:t>
            </a:r>
            <a:r>
              <a:rPr lang="ko-KR" altLang="en-US" sz="1400" dirty="0" err="1"/>
              <a:t>컨텍스트별</a:t>
            </a:r>
            <a:r>
              <a:rPr lang="ko-KR" altLang="en-US" sz="1400" dirty="0"/>
              <a:t> 리뷰 분석 기반의 모바일 헬스 앱 디자인 전략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 </a:t>
            </a:r>
            <a:r>
              <a:rPr lang="en-US" altLang="ko-KR" sz="1400" i="1" dirty="0"/>
              <a:t>HCI </a:t>
            </a:r>
            <a:r>
              <a:rPr lang="ko-KR" altLang="en-US" sz="1400" i="1" dirty="0"/>
              <a:t>학회 </a:t>
            </a:r>
            <a:r>
              <a:rPr lang="ko-KR" altLang="en-US" sz="1400" i="1" dirty="0" err="1"/>
              <a:t>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16</a:t>
            </a:r>
            <a:r>
              <a:rPr lang="en-US" altLang="ko-KR" sz="1400" dirty="0"/>
              <a:t>(1), 23-41.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박호연</a:t>
            </a:r>
            <a:r>
              <a:rPr lang="en-US" altLang="ko-KR" sz="1400" dirty="0"/>
              <a:t>, &amp; </a:t>
            </a:r>
            <a:r>
              <a:rPr lang="ko-KR" altLang="en-US" sz="1400" dirty="0"/>
              <a:t>김경재</a:t>
            </a:r>
            <a:r>
              <a:rPr lang="en-US" altLang="ko-KR" sz="1400" dirty="0"/>
              <a:t>. (2019). CNN-LSTM </a:t>
            </a:r>
            <a:r>
              <a:rPr lang="ko-KR" altLang="en-US" sz="1400" dirty="0" err="1"/>
              <a:t>조합모델을</a:t>
            </a:r>
            <a:r>
              <a:rPr lang="ko-KR" altLang="en-US" sz="1400" dirty="0"/>
              <a:t> 이용한 영화리뷰 </a:t>
            </a:r>
            <a:r>
              <a:rPr lang="ko-KR" altLang="en-US" sz="1400" dirty="0" err="1"/>
              <a:t>감성분석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지능정보연구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25</a:t>
            </a:r>
            <a:r>
              <a:rPr lang="en-US" altLang="ko-KR" sz="1400" dirty="0"/>
              <a:t>(4), 141-154.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이득영</a:t>
            </a:r>
            <a:r>
              <a:rPr lang="en-US" altLang="ko-KR" sz="1400" dirty="0"/>
              <a:t>, </a:t>
            </a:r>
            <a:r>
              <a:rPr lang="ko-KR" altLang="en-US" sz="1400" dirty="0"/>
              <a:t>장선우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전한종</a:t>
            </a:r>
            <a:r>
              <a:rPr lang="en-US" altLang="ko-KR" sz="1400" dirty="0"/>
              <a:t>. (2019).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</a:t>
            </a:r>
            <a:r>
              <a:rPr lang="en-US" altLang="ko-KR" sz="1400" dirty="0"/>
              <a:t>LSTMs </a:t>
            </a:r>
            <a:r>
              <a:rPr lang="ko-KR" altLang="en-US" sz="1400" dirty="0"/>
              <a:t>기반 자연어 </a:t>
            </a:r>
            <a:r>
              <a:rPr lang="ko-KR" altLang="en-US" sz="1400" dirty="0" err="1"/>
              <a:t>감성분석</a:t>
            </a:r>
            <a:r>
              <a:rPr lang="ko-KR" altLang="en-US" sz="1400" dirty="0"/>
              <a:t> 모델을 활용한 거주자의 </a:t>
            </a:r>
            <a:r>
              <a:rPr lang="ko-KR" altLang="en-US" sz="1400" dirty="0" err="1"/>
              <a:t>감성분류</a:t>
            </a:r>
            <a:r>
              <a:rPr lang="en-US" altLang="ko-KR" sz="1400" dirty="0"/>
              <a:t>. </a:t>
            </a:r>
            <a:r>
              <a:rPr lang="ko-KR" altLang="en-US" sz="1400" i="1" dirty="0"/>
              <a:t>대한건축학회 학술발표대회 논문집</a:t>
            </a:r>
            <a:r>
              <a:rPr lang="en-US" altLang="ko-KR" sz="1400" dirty="0"/>
              <a:t>, </a:t>
            </a:r>
            <a:r>
              <a:rPr lang="en-US" altLang="ko-KR" sz="1400" i="1" dirty="0"/>
              <a:t>39</a:t>
            </a:r>
            <a:r>
              <a:rPr lang="en-US" altLang="ko-KR" sz="1400" dirty="0"/>
              <a:t>(2), 168-171.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"IT·</a:t>
            </a:r>
            <a:r>
              <a:rPr lang="ko-KR" altLang="en-US" sz="1400" dirty="0"/>
              <a:t>유통 공룡들의 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쩐의</a:t>
            </a:r>
            <a:r>
              <a:rPr lang="ko-KR" altLang="en-US" sz="1400" dirty="0"/>
              <a:t> 전쟁</a:t>
            </a:r>
            <a:r>
              <a:rPr lang="en-US" altLang="ko-KR" sz="1400" dirty="0"/>
              <a:t>'…</a:t>
            </a:r>
            <a:r>
              <a:rPr lang="ko-KR" altLang="en-US" sz="1400" dirty="0"/>
              <a:t>최후 승자 누가될까</a:t>
            </a:r>
            <a:r>
              <a:rPr lang="en-US" altLang="ko-KR" sz="1400" dirty="0"/>
              <a:t>“, </a:t>
            </a:r>
            <a:r>
              <a:rPr lang="ko-KR" altLang="en-US" sz="1400" dirty="0"/>
              <a:t>연합인포맥스</a:t>
            </a:r>
            <a:r>
              <a:rPr lang="en-US" altLang="ko-KR" sz="1400" dirty="0"/>
              <a:t>, 2021.03.17.</a:t>
            </a:r>
          </a:p>
          <a:p>
            <a:pPr marL="360000" indent="-360000"/>
            <a:r>
              <a:rPr lang="en-US" altLang="ko-KR" sz="1400" dirty="0"/>
              <a:t>https://news.einfomax.co.kr/news/articleView.html?idxno=4137421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“[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혁신가들</a:t>
            </a:r>
            <a:r>
              <a:rPr lang="en-US" altLang="ko-KR" sz="1400" dirty="0"/>
              <a:t>]③ "</a:t>
            </a:r>
            <a:r>
              <a:rPr lang="ko-KR" altLang="en-US" sz="1400" dirty="0"/>
              <a:t>사장님</a:t>
            </a:r>
            <a:r>
              <a:rPr lang="en-US" altLang="ko-KR" sz="1400" dirty="0"/>
              <a:t>, </a:t>
            </a:r>
            <a:r>
              <a:rPr lang="ko-KR" altLang="en-US" sz="1400" dirty="0"/>
              <a:t>주문만 받으세요</a:t>
            </a:r>
            <a:r>
              <a:rPr lang="en-US" altLang="ko-KR" sz="1400" dirty="0"/>
              <a:t>" 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쿠팡</a:t>
            </a:r>
            <a:r>
              <a:rPr lang="ko-KR" altLang="en-US" sz="1400" dirty="0"/>
              <a:t> 만드는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풀필먼트</a:t>
            </a:r>
            <a:r>
              <a:rPr lang="en-US" altLang="ko-KR" sz="1400" dirty="0"/>
              <a:t>' </a:t>
            </a:r>
            <a:r>
              <a:rPr lang="ko-KR" altLang="en-US" sz="1400" dirty="0"/>
              <a:t>뜬다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</a:t>
            </a:r>
            <a:endParaRPr lang="ko-KR" altLang="en-US" sz="1400" dirty="0"/>
          </a:p>
          <a:p>
            <a:pPr marL="360000" indent="-360000"/>
            <a:r>
              <a:rPr lang="en-US" altLang="ko-KR" sz="1400" dirty="0"/>
              <a:t>https://biz.chosun.com/site/data/html_dir/2021/03/23/2021032300750.html</a:t>
            </a:r>
          </a:p>
        </p:txBody>
      </p:sp>
    </p:spTree>
    <p:extLst>
      <p:ext uri="{BB962C8B-B14F-4D97-AF65-F5344CB8AC3E}">
        <p14:creationId xmlns:p14="http://schemas.microsoft.com/office/powerpoint/2010/main" val="1676733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 err="1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lang="en-US" altLang="ko-KR" sz="2400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700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 스토어의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리뷰 중 무작위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2000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추출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A2B55-945D-41B7-9B4C-2B014865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59" y="2649484"/>
            <a:ext cx="8705850" cy="303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FAD6C-96E1-4CA1-A568-637A5AD8D7CE}"/>
              </a:ext>
            </a:extLst>
          </p:cNvPr>
          <p:cNvSpPr txBox="1"/>
          <p:nvPr/>
        </p:nvSpPr>
        <p:spPr>
          <a:xfrm>
            <a:off x="540633" y="5865806"/>
            <a:ext cx="757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위의 데이터를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으로 하여 두 모델의 성능 테스트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34D04F-1F58-4D15-9EDF-C9C80855AEFD}"/>
              </a:ext>
            </a:extLst>
          </p:cNvPr>
          <p:cNvSpPr txBox="1"/>
          <p:nvPr/>
        </p:nvSpPr>
        <p:spPr>
          <a:xfrm>
            <a:off x="540633" y="1995789"/>
            <a:ext cx="700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Review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보고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Sentiment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Tagging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487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Sentment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는 딥러닝 기반의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Sentimental Classifier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F5242-48D5-4A73-A834-F1589BAE6B19}"/>
              </a:ext>
            </a:extLst>
          </p:cNvPr>
          <p:cNvSpPr txBox="1"/>
          <p:nvPr/>
        </p:nvSpPr>
        <p:spPr>
          <a:xfrm>
            <a:off x="540633" y="1930551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기반의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F39BD-ED21-4848-AE46-FA73D822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62" y="2421627"/>
            <a:ext cx="10242507" cy="40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1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positive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CBBDA5-90B6-4DFD-87B5-B3F4F6C3D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43" y="3090469"/>
            <a:ext cx="5203517" cy="3469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94BEE2-FCF2-476D-B097-1400A638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49" y="2100136"/>
            <a:ext cx="8242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55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C3E4E-E7B1-4C53-9FD6-A0CD2755D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2" y="1776806"/>
            <a:ext cx="3376761" cy="22511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1BEE43-5E0A-45D8-A664-6AB690CBE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52" y="1768644"/>
            <a:ext cx="3376761" cy="22511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8B4F5F-570C-4FCE-9815-A4A526296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31" y="1789953"/>
            <a:ext cx="3376761" cy="22511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05A83D-A343-4C8A-A28A-04BAC3D3A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82" y="1793378"/>
            <a:ext cx="3376761" cy="22511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F8454D-91CC-4DA8-8BB9-8C80E3130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1" y="4193054"/>
            <a:ext cx="3376761" cy="22511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A62E59-036B-4EF0-98D7-BAC512E67D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93" y="4127754"/>
            <a:ext cx="3376761" cy="22511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AED710-2720-4CCF-B476-ADB585511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54" y="4127754"/>
            <a:ext cx="3376761" cy="22511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66A022-E4A2-453B-BEDD-AB6C0F5E6B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27" y="4149741"/>
            <a:ext cx="3376761" cy="22511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7F3190-202F-4C1E-9BCD-409FE82FD666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Recall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낮다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…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3464B3-2FF7-4B1A-852E-58B70C62C49B}"/>
              </a:ext>
            </a:extLst>
          </p:cNvPr>
          <p:cNvSpPr txBox="1"/>
          <p:nvPr/>
        </p:nvSpPr>
        <p:spPr>
          <a:xfrm>
            <a:off x="529969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0.7708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F13E35-5AAB-4453-BA23-394A6ED5D88E}"/>
              </a:ext>
            </a:extLst>
          </p:cNvPr>
          <p:cNvSpPr txBox="1"/>
          <p:nvPr/>
        </p:nvSpPr>
        <p:spPr>
          <a:xfrm>
            <a:off x="3366074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0.8259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75805F-4C63-4697-9133-49B1B8F3E875}"/>
              </a:ext>
            </a:extLst>
          </p:cNvPr>
          <p:cNvSpPr txBox="1"/>
          <p:nvPr/>
        </p:nvSpPr>
        <p:spPr>
          <a:xfrm>
            <a:off x="6068130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0.4802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606C75-AC00-4E2E-95B7-AF71F9305F9E}"/>
              </a:ext>
            </a:extLst>
          </p:cNvPr>
          <p:cNvSpPr txBox="1"/>
          <p:nvPr/>
        </p:nvSpPr>
        <p:spPr>
          <a:xfrm>
            <a:off x="9117485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0.4033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1AFD18-5A45-486F-9C43-467C12775109}"/>
              </a:ext>
            </a:extLst>
          </p:cNvPr>
          <p:cNvSpPr txBox="1"/>
          <p:nvPr/>
        </p:nvSpPr>
        <p:spPr>
          <a:xfrm>
            <a:off x="9117485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0.2222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3A425-3BEE-4E33-9342-BC99AE2F8253}"/>
              </a:ext>
            </a:extLst>
          </p:cNvPr>
          <p:cNvSpPr txBox="1"/>
          <p:nvPr/>
        </p:nvSpPr>
        <p:spPr>
          <a:xfrm>
            <a:off x="6174734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0.4886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8DE338-D246-4771-ABD1-2F0F598C36AB}"/>
              </a:ext>
            </a:extLst>
          </p:cNvPr>
          <p:cNvSpPr txBox="1"/>
          <p:nvPr/>
        </p:nvSpPr>
        <p:spPr>
          <a:xfrm>
            <a:off x="3391260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0.0769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EA3AC7-8885-4E23-8CA7-30A5CA91CAAD}"/>
              </a:ext>
            </a:extLst>
          </p:cNvPr>
          <p:cNvSpPr txBox="1"/>
          <p:nvPr/>
        </p:nvSpPr>
        <p:spPr>
          <a:xfrm>
            <a:off x="466500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38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6EC9E-1409-4DDE-B45E-202393DB1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07" y="3065833"/>
            <a:ext cx="5510037" cy="1099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2CCF72-D291-4EB2-A81B-1A52619F9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135" y="2803025"/>
            <a:ext cx="5607958" cy="12519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4E0FDD-85C5-4CB9-84B7-6D266A4FA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07" y="4178224"/>
            <a:ext cx="5510037" cy="1169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5476BD-8812-409C-B85C-098FECCC6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135" y="4054974"/>
            <a:ext cx="5607959" cy="11973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50FCC9-046F-4845-AB53-5E6A16F9C735}"/>
              </a:ext>
            </a:extLst>
          </p:cNvPr>
          <p:cNvSpPr txBox="1"/>
          <p:nvPr/>
        </p:nvSpPr>
        <p:spPr>
          <a:xfrm>
            <a:off x="540634" y="1439475"/>
            <a:ext cx="140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롯데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552A3F-5288-4DB2-AA21-856B924D20C6}"/>
              </a:ext>
            </a:extLst>
          </p:cNvPr>
          <p:cNvSpPr txBox="1"/>
          <p:nvPr/>
        </p:nvSpPr>
        <p:spPr>
          <a:xfrm>
            <a:off x="8892972" y="1439475"/>
            <a:ext cx="140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신세계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4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51349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 필요성 및 목적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2956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 err="1"/>
              <a:t>언택트</a:t>
            </a:r>
            <a:r>
              <a:rPr lang="ko-KR" altLang="en-US" sz="2000" b="1" dirty="0"/>
              <a:t> 소비의 증가</a:t>
            </a:r>
            <a:r>
              <a:rPr lang="en-US" altLang="ko-KR" sz="2000" b="1" dirty="0"/>
              <a:t>, 1-2</a:t>
            </a:r>
            <a:r>
              <a:rPr lang="ko-KR" altLang="en-US" sz="2000" b="1" dirty="0"/>
              <a:t>인가구의 증가로 </a:t>
            </a:r>
            <a:endParaRPr lang="en-US" altLang="ko-KR" sz="2000" b="1" dirty="0"/>
          </a:p>
          <a:p>
            <a:pPr latinLnBrk="0"/>
            <a:r>
              <a:rPr lang="ko-KR" altLang="en-US" sz="2000" b="1" dirty="0"/>
              <a:t>고객 요구의 다양화</a:t>
            </a:r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온라인 쇼핑 고객들의 요구가 점점 다양화</a:t>
            </a:r>
            <a:r>
              <a:rPr lang="en-US" altLang="ko-KR" sz="1600" dirty="0"/>
              <a:t>·</a:t>
            </a:r>
            <a:r>
              <a:rPr lang="ko-KR" altLang="en-US" sz="1600" dirty="0"/>
              <a:t>개인화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고객 만족 및 쇼핑 경험에 있어 개인화된 물류 서비스 중요성 증가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279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연구 목적</a:t>
            </a:r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latinLnBrk="0"/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1. Facebook</a:t>
            </a:r>
            <a:r>
              <a:rPr lang="ko-KR" altLang="en-US" sz="1600" dirty="0"/>
              <a:t>이 개발한 </a:t>
            </a:r>
            <a:r>
              <a:rPr lang="en-US" altLang="ko-KR" sz="1600" dirty="0" err="1"/>
              <a:t>Fasttext</a:t>
            </a:r>
            <a:r>
              <a:rPr lang="ko-KR" altLang="en-US" sz="1600" dirty="0"/>
              <a:t>를 활용하여 리뷰 데이터 를 </a:t>
            </a:r>
            <a:r>
              <a:rPr lang="en-US" altLang="ko-KR" sz="1600" dirty="0"/>
              <a:t>8</a:t>
            </a:r>
            <a:r>
              <a:rPr lang="ko-KR" altLang="en-US" sz="1600" dirty="0"/>
              <a:t>가지 </a:t>
            </a:r>
            <a:r>
              <a:rPr lang="en-US" altLang="ko-KR" sz="1600" dirty="0"/>
              <a:t>topic</a:t>
            </a:r>
            <a:r>
              <a:rPr lang="ko-KR" altLang="en-US" sz="1600" dirty="0"/>
              <a:t>으로 분류 </a:t>
            </a:r>
            <a:endParaRPr lang="en-US" altLang="ko-KR" sz="1600" dirty="0"/>
          </a:p>
          <a:p>
            <a:pPr latinLnBrk="0"/>
            <a:endParaRPr lang="en-US" altLang="ko-KR" sz="500" dirty="0"/>
          </a:p>
          <a:p>
            <a:pPr latinLnBrk="0"/>
            <a:r>
              <a:rPr lang="en-US" altLang="ko-KR" sz="1600" dirty="0"/>
              <a:t>- None, Goods, App, Delivery, Payment, CS, Price, Marketing, AD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2. LSTM</a:t>
            </a:r>
            <a:r>
              <a:rPr lang="ko-KR" altLang="en-US" sz="1600" dirty="0"/>
              <a:t>과 </a:t>
            </a:r>
            <a:r>
              <a:rPr lang="en-US" altLang="ko-KR" sz="1600" dirty="0"/>
              <a:t>CNN</a:t>
            </a:r>
            <a:r>
              <a:rPr lang="ko-KR" altLang="en-US" sz="1600" dirty="0"/>
              <a:t>의 </a:t>
            </a:r>
            <a:r>
              <a:rPr lang="en-US" altLang="ko-KR" sz="1600" dirty="0"/>
              <a:t>Ensemble </a:t>
            </a:r>
            <a:r>
              <a:rPr lang="ko-KR" altLang="en-US" sz="1600" dirty="0"/>
              <a:t>모델을 구축하여 리뷰 데이터를 </a:t>
            </a:r>
            <a:r>
              <a:rPr lang="en-US" altLang="ko-KR" sz="1600" dirty="0"/>
              <a:t>2</a:t>
            </a:r>
            <a:r>
              <a:rPr lang="ko-KR" altLang="en-US" sz="1600" dirty="0"/>
              <a:t>가지 감성으로 분류</a:t>
            </a:r>
            <a:endParaRPr lang="en-US" altLang="ko-KR" sz="1600" dirty="0"/>
          </a:p>
          <a:p>
            <a:pPr latinLnBrk="0"/>
            <a:r>
              <a:rPr lang="ko-KR" altLang="en-US" sz="500" dirty="0"/>
              <a:t> </a:t>
            </a:r>
            <a:endParaRPr lang="en-US" altLang="ko-KR" sz="500" dirty="0"/>
          </a:p>
          <a:p>
            <a:pPr latinLnBrk="0"/>
            <a:r>
              <a:rPr lang="en-US" altLang="ko-KR" sz="1600" dirty="0"/>
              <a:t>- Positive, Negative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3. </a:t>
            </a:r>
            <a:r>
              <a:rPr lang="ko-KR" altLang="en-US" sz="1600" dirty="0"/>
              <a:t>롯데 </a:t>
            </a:r>
            <a:r>
              <a:rPr lang="en-US" altLang="ko-KR" sz="1600" dirty="0"/>
              <a:t>on,</a:t>
            </a:r>
            <a:r>
              <a:rPr lang="ko-KR" altLang="en-US" sz="1600" dirty="0"/>
              <a:t>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787341" y="5708998"/>
            <a:ext cx="4354175" cy="917108"/>
            <a:chOff x="6787342" y="5526727"/>
            <a:chExt cx="5219550" cy="1099379"/>
          </a:xfrm>
        </p:grpSpPr>
        <p:pic>
          <p:nvPicPr>
            <p:cNvPr id="9" name="그림 8" descr="화살이(가) 표시된 사진&#10;&#10;자동 생성된 설명">
              <a:extLst>
                <a:ext uri="{FF2B5EF4-FFF2-40B4-BE49-F238E27FC236}">
                  <a16:creationId xmlns:a16="http://schemas.microsoft.com/office/drawing/2014/main" id="{2C4EBD69-E5C8-4E4C-9225-2FC8179D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734" y="5616047"/>
              <a:ext cx="863158" cy="8631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0E4D6B4-039D-4A20-8AD8-96BAF398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342" y="5641035"/>
              <a:ext cx="813183" cy="81318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2E6CCCA-65AD-4041-9B07-8BFF8ED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439" y="5526727"/>
              <a:ext cx="1099380" cy="1099379"/>
            </a:xfrm>
            <a:prstGeom prst="rect">
              <a:avLst/>
            </a:prstGeom>
          </p:spPr>
        </p:pic>
      </p:grpSp>
      <p:sp>
        <p:nvSpPr>
          <p:cNvPr id="2" name="모서리가 둥근 직사각형 1"/>
          <p:cNvSpPr/>
          <p:nvPr/>
        </p:nvSpPr>
        <p:spPr>
          <a:xfrm>
            <a:off x="784603" y="4048466"/>
            <a:ext cx="4796065" cy="2231078"/>
          </a:xfrm>
          <a:prstGeom prst="roundRect">
            <a:avLst>
              <a:gd name="adj" fmla="val 25117"/>
            </a:avLst>
          </a:prstGeom>
          <a:solidFill>
            <a:srgbClr val="EDEDE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49504" y="4152991"/>
            <a:ext cx="436450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dirty="0" err="1"/>
              <a:t>정연승</a:t>
            </a:r>
            <a:r>
              <a:rPr lang="ko-KR" altLang="en-US" sz="1400" dirty="0"/>
              <a:t> 한국유통학회장</a:t>
            </a:r>
            <a:r>
              <a:rPr lang="en-US" altLang="ko-KR" sz="1400" dirty="0"/>
              <a:t>(</a:t>
            </a:r>
            <a:r>
              <a:rPr lang="ko-KR" altLang="en-US" sz="1400" dirty="0"/>
              <a:t>단국대 경영학부 교수</a:t>
            </a:r>
            <a:r>
              <a:rPr lang="en-US" altLang="ko-KR" sz="1400" dirty="0"/>
              <a:t>)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시장이 </a:t>
            </a:r>
            <a:r>
              <a:rPr lang="ko-KR" altLang="en-US" sz="1400" dirty="0" err="1"/>
              <a:t>개인화하고</a:t>
            </a:r>
            <a:r>
              <a:rPr lang="ko-KR" altLang="en-US" sz="1400" dirty="0"/>
              <a:t> 파편화된 소비 형태로 성장하고 있어 물류 배송 시스템도 다양한 모델이 필요한 상황</a:t>
            </a:r>
            <a:r>
              <a:rPr lang="en-US" altLang="ko-KR" sz="1400" dirty="0"/>
              <a:t>"</a:t>
            </a:r>
            <a:r>
              <a:rPr lang="ko-KR" altLang="en-US" sz="1400" dirty="0"/>
              <a:t>이라며 </a:t>
            </a:r>
            <a:r>
              <a:rPr lang="en-US" altLang="ko-KR" sz="1400" dirty="0"/>
              <a:t>"</a:t>
            </a:r>
            <a:r>
              <a:rPr lang="ko-KR" altLang="en-US" sz="1400" dirty="0"/>
              <a:t>이에 맞춰 다양한 물류 </a:t>
            </a:r>
            <a:r>
              <a:rPr lang="ko-KR" altLang="en-US" sz="1400" dirty="0" err="1"/>
              <a:t>스타트업의</a:t>
            </a:r>
            <a:r>
              <a:rPr lang="ko-KR" altLang="en-US" sz="1400" dirty="0"/>
              <a:t> 등장과 수요가 이어질 것</a:t>
            </a:r>
            <a:r>
              <a:rPr lang="en-US" altLang="ko-KR" sz="1400" dirty="0"/>
              <a:t>"</a:t>
            </a:r>
            <a:r>
              <a:rPr lang="ko-KR" altLang="en-US" sz="1400" dirty="0"/>
              <a:t>이라고 내다봤다</a:t>
            </a:r>
            <a:r>
              <a:rPr lang="en-US" altLang="ko-KR" sz="1400" dirty="0"/>
              <a:t>. </a:t>
            </a:r>
            <a:r>
              <a:rPr lang="ko-KR" altLang="en-US" sz="1400" dirty="0"/>
              <a:t>이어 롯데</a:t>
            </a:r>
            <a:r>
              <a:rPr lang="en-US" altLang="ko-KR" sz="1400" dirty="0"/>
              <a:t>, </a:t>
            </a:r>
            <a:r>
              <a:rPr lang="ko-KR" altLang="en-US" sz="1400" dirty="0"/>
              <a:t>신세계 등 유통 대기업들도 온라인 사업을 본격화했다</a:t>
            </a:r>
            <a:r>
              <a:rPr lang="en-US" altLang="ko-KR" sz="1400" dirty="0"/>
              <a:t>. [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2021.03.23.]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68716" y="2022053"/>
            <a:ext cx="5178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spc="-80" dirty="0">
                <a:latin typeface="+mn-ea"/>
              </a:rPr>
              <a:t>국내 대표 </a:t>
            </a:r>
            <a:r>
              <a:rPr lang="ko-KR" altLang="en-US" kern="0" spc="-80" dirty="0" err="1">
                <a:latin typeface="+mn-ea"/>
              </a:rPr>
              <a:t>이커머스</a:t>
            </a:r>
            <a:r>
              <a:rPr lang="ko-KR" altLang="en-US" kern="0" spc="-80" dirty="0">
                <a:latin typeface="+mn-ea"/>
              </a:rPr>
              <a:t> 업체인 </a:t>
            </a:r>
            <a:r>
              <a:rPr lang="ko-KR" altLang="en-US" kern="0" spc="-80" dirty="0" err="1">
                <a:latin typeface="+mn-ea"/>
              </a:rPr>
              <a:t>쿠팡과</a:t>
            </a:r>
            <a:r>
              <a:rPr lang="en-US" altLang="ko-KR" kern="0" spc="-80" dirty="0">
                <a:latin typeface="+mn-ea"/>
              </a:rPr>
              <a:t>,</a:t>
            </a:r>
            <a:r>
              <a:rPr lang="ko-KR" altLang="en-US" kern="0" spc="-80" dirty="0">
                <a:latin typeface="+mn-ea"/>
              </a:rPr>
              <a:t> 후발주자로서 디지털 전환에 적극 투자 중인 롯데</a:t>
            </a:r>
            <a:r>
              <a:rPr lang="en-US" altLang="ko-KR" kern="0" spc="-80" dirty="0">
                <a:latin typeface="+mn-ea"/>
              </a:rPr>
              <a:t>ON, SSG</a:t>
            </a:r>
            <a:r>
              <a:rPr lang="ko-KR" altLang="en-US" kern="0" spc="-80" dirty="0">
                <a:latin typeface="+mn-ea"/>
              </a:rPr>
              <a:t>닷컴의 사용자 리뷰를 분석하여 고객 만족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368715" y="2983091"/>
            <a:ext cx="51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408A0CE-4FDC-40C2-ACF9-14F0F58A4F7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9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문헌연구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(1/2)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사용 </a:t>
            </a:r>
            <a:r>
              <a:rPr lang="ko-KR" altLang="en-US" sz="2000" b="1" dirty="0" err="1"/>
              <a:t>컨텍스트별</a:t>
            </a:r>
            <a:r>
              <a:rPr lang="ko-KR" altLang="en-US" sz="2000" b="1" dirty="0"/>
              <a:t> 리뷰 분석 기반의 모바일 헬스 앱 디자인 전략 연구 </a:t>
            </a:r>
            <a:r>
              <a:rPr lang="en-US" altLang="ko-KR" sz="2000" b="1" dirty="0"/>
              <a:t>[Park et al.,2021]</a:t>
            </a:r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94</a:t>
            </a:r>
            <a:r>
              <a:rPr lang="ko-KR" altLang="en-US" sz="1600" dirty="0"/>
              <a:t>개의 모바일 헬스 어플리케이션의 사용자 리뷰를 수집하여 </a:t>
            </a:r>
            <a:r>
              <a:rPr lang="en-US" altLang="ko-KR" sz="1600" dirty="0"/>
              <a:t>4</a:t>
            </a:r>
            <a:r>
              <a:rPr lang="ko-KR" altLang="en-US" sz="1600" dirty="0"/>
              <a:t>가지 사용 컨텍스트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사용자 감성에 따라 분류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Bernoulli Naïve, Bayes(NB), Multinomial NB, Linear Support Vector Classifier(Linear SVC), Logistic Regression, Decision Tree, Multi-label KNN(ML-KNN) 6</a:t>
            </a:r>
            <a:r>
              <a:rPr lang="ko-KR" altLang="en-US" sz="1600" dirty="0"/>
              <a:t>가지 알고리즘 각각을 이용하여 사용자 리뷰를 사용 컨텍스트에 따라 총 </a:t>
            </a:r>
            <a:r>
              <a:rPr lang="en-US" altLang="ko-KR" sz="1600" dirty="0"/>
              <a:t>5</a:t>
            </a:r>
            <a:r>
              <a:rPr lang="ko-KR" altLang="en-US" sz="1600" dirty="0"/>
              <a:t>가지 레이블의 조합으로 분류하는 다중 레이블링 분류기를 모델링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각 컨텍스트 별 긍정</a:t>
            </a:r>
            <a:r>
              <a:rPr lang="en-US" altLang="ko-KR" sz="1600" dirty="0"/>
              <a:t>, </a:t>
            </a:r>
            <a:r>
              <a:rPr lang="ko-KR" altLang="en-US" sz="1600" dirty="0"/>
              <a:t>부정</a:t>
            </a:r>
            <a:r>
              <a:rPr lang="en-US" altLang="ko-KR" sz="1600" dirty="0"/>
              <a:t>, </a:t>
            </a:r>
            <a:r>
              <a:rPr lang="ko-KR" altLang="en-US" sz="1600" dirty="0"/>
              <a:t>중립 리뷰를 분석 및 감성별로 동시 출현단어 단어 네트워크 분석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분석 결과를 바탕으로 모바일 헬스 앱 사용 </a:t>
            </a:r>
            <a:r>
              <a:rPr lang="ko-KR" altLang="en-US" sz="1600" dirty="0" err="1"/>
              <a:t>컨텍스트별</a:t>
            </a:r>
            <a:r>
              <a:rPr lang="ko-KR" altLang="en-US" sz="1600" dirty="0"/>
              <a:t> 디자인 전략 제시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C80CA-5D97-4535-9C01-B30746B7EE65}"/>
              </a:ext>
            </a:extLst>
          </p:cNvPr>
          <p:cNvSpPr txBox="1"/>
          <p:nvPr/>
        </p:nvSpPr>
        <p:spPr>
          <a:xfrm>
            <a:off x="6406585" y="1854695"/>
            <a:ext cx="7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4C91C4-C584-4332-B19C-9808A5A02214}"/>
              </a:ext>
            </a:extLst>
          </p:cNvPr>
          <p:cNvSpPr/>
          <p:nvPr/>
        </p:nvSpPr>
        <p:spPr>
          <a:xfrm>
            <a:off x="7564903" y="1668668"/>
            <a:ext cx="1359016" cy="6962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5A75-AEB5-4A9C-B66E-2D737A9626D8}"/>
              </a:ext>
            </a:extLst>
          </p:cNvPr>
          <p:cNvSpPr txBox="1"/>
          <p:nvPr/>
        </p:nvSpPr>
        <p:spPr>
          <a:xfrm>
            <a:off x="7654566" y="1847534"/>
            <a:ext cx="1179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분류기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175203F-0E1A-4D55-8C08-65FCBA3B88DC}"/>
              </a:ext>
            </a:extLst>
          </p:cNvPr>
          <p:cNvSpPr/>
          <p:nvPr/>
        </p:nvSpPr>
        <p:spPr>
          <a:xfrm>
            <a:off x="7140947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F28E72A-F70C-4EBB-A4B1-6C46F74C9783}"/>
              </a:ext>
            </a:extLst>
          </p:cNvPr>
          <p:cNvSpPr/>
          <p:nvPr/>
        </p:nvSpPr>
        <p:spPr>
          <a:xfrm rot="5400000">
            <a:off x="8718385" y="2847059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F52BF4-DC9E-4C2E-A69E-E9B2C996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78" y="1642456"/>
            <a:ext cx="2193978" cy="977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06ABEA-BF06-45A5-A131-CEDD03265B6F}"/>
              </a:ext>
            </a:extLst>
          </p:cNvPr>
          <p:cNvSpPr txBox="1"/>
          <p:nvPr/>
        </p:nvSpPr>
        <p:spPr>
          <a:xfrm>
            <a:off x="7350914" y="3143432"/>
            <a:ext cx="296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리뷰들로</a:t>
            </a:r>
            <a:endParaRPr lang="en-US" altLang="ko-KR" sz="1600" dirty="0"/>
          </a:p>
          <a:p>
            <a:pPr algn="ctr"/>
            <a:r>
              <a:rPr lang="ko-KR" altLang="en-US" sz="1600" dirty="0"/>
              <a:t>동시 출현 단어 </a:t>
            </a:r>
            <a:r>
              <a:rPr lang="ko-KR" altLang="en-US" sz="1600" dirty="0" err="1"/>
              <a:t>네크워크</a:t>
            </a:r>
            <a:r>
              <a:rPr lang="ko-KR" altLang="en-US" sz="1600" dirty="0"/>
              <a:t> 분석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D119436-9A72-4A68-AB7C-7187B522C43B}"/>
              </a:ext>
            </a:extLst>
          </p:cNvPr>
          <p:cNvSpPr/>
          <p:nvPr/>
        </p:nvSpPr>
        <p:spPr>
          <a:xfrm>
            <a:off x="8989240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B3EA19-50A2-46E9-80F8-01D315EC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0" y="3793729"/>
            <a:ext cx="4314738" cy="174204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002ACC8-FE01-4211-AEDD-5AECF581078C}"/>
              </a:ext>
            </a:extLst>
          </p:cNvPr>
          <p:cNvSpPr/>
          <p:nvPr/>
        </p:nvSpPr>
        <p:spPr>
          <a:xfrm rot="5400000">
            <a:off x="8718385" y="5612622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B7C20-1BDA-4DD3-BC5E-A298787407F0}"/>
              </a:ext>
            </a:extLst>
          </p:cNvPr>
          <p:cNvSpPr txBox="1"/>
          <p:nvPr/>
        </p:nvSpPr>
        <p:spPr>
          <a:xfrm>
            <a:off x="7095093" y="5981419"/>
            <a:ext cx="353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앱 디자인 전략 제시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CCBBF9-F4AA-4620-A6E9-AF3780E5A29B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2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문헌연구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2/2)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기반 자연어 감성분석 모델을 활용한 거주자의 감성분류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사용자 관점에서의 건물 성능평가 방법 중 하나인 거주 후 평가</a:t>
            </a:r>
            <a:r>
              <a:rPr lang="en-US" altLang="ko-KR" sz="1600" dirty="0"/>
              <a:t>(POE)</a:t>
            </a:r>
            <a:r>
              <a:rPr lang="ko-KR" altLang="en-US" sz="1600" dirty="0"/>
              <a:t>는 건축 공간을 사용하고 있는 실제 거주자들을 대상으로 진행되는 성능평가방법 으로</a:t>
            </a:r>
            <a:r>
              <a:rPr lang="en-US" altLang="ko-KR" sz="1600" dirty="0"/>
              <a:t>,</a:t>
            </a:r>
            <a:r>
              <a:rPr lang="ko-KR" altLang="en-US" sz="1600" dirty="0"/>
              <a:t> 거주자의 관점을 시스템적으로 분석하고 분석된 내용은 설계 </a:t>
            </a:r>
            <a:r>
              <a:rPr lang="ko-KR" altLang="en-US" sz="1600" dirty="0" err="1"/>
              <a:t>지식화되어</a:t>
            </a:r>
            <a:r>
              <a:rPr lang="ko-KR" altLang="en-US" sz="1600" dirty="0"/>
              <a:t> 향후 프로젝트 의사결정과정을 지원할 수 있음</a:t>
            </a:r>
            <a:endParaRPr lang="en-US" altLang="ko-KR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다양한 부동산 플랫폼에서 실제 거주자의 공간에 대한 평가를 수집하여 이를 통해 감성분류 모델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/>
              <a:t>KoNLPy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/>
              <a:t>Word2vec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</a:t>
            </a:r>
            <a:r>
              <a:rPr lang="en-US" altLang="ko-KR" sz="1600" dirty="0"/>
              <a:t>Google TensorFlow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Keras</a:t>
            </a:r>
            <a:r>
              <a:rPr lang="ko-KR" altLang="en-US" sz="1600" dirty="0"/>
              <a:t>를 활용하여 감성 분류 모델을 구축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422C-4693-4197-9CE1-DCBB41D4A7F0}"/>
              </a:ext>
            </a:extLst>
          </p:cNvPr>
          <p:cNvSpPr txBox="1"/>
          <p:nvPr/>
        </p:nvSpPr>
        <p:spPr>
          <a:xfrm>
            <a:off x="6342729" y="5528394"/>
            <a:ext cx="524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LSTMs Sentiment Classification</a:t>
            </a:r>
            <a:r>
              <a:rPr lang="ko-KR" altLang="en-US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예시</a:t>
            </a:r>
            <a:endParaRPr lang="en-US" altLang="ko-KR" sz="16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F81D0-34ED-4BC6-A2E3-EBAFADA2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97" y="1731237"/>
            <a:ext cx="3304610" cy="3621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E1C9A4-17F9-42B3-AE5A-FE3CD734A3BE}"/>
              </a:ext>
            </a:extLst>
          </p:cNvPr>
          <p:cNvSpPr txBox="1"/>
          <p:nvPr/>
        </p:nvSpPr>
        <p:spPr>
          <a:xfrm>
            <a:off x="9818271" y="487272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Values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3FB0C-BEED-453F-97CF-2008708269E2}"/>
              </a:ext>
            </a:extLst>
          </p:cNvPr>
          <p:cNvSpPr txBox="1"/>
          <p:nvPr/>
        </p:nvSpPr>
        <p:spPr>
          <a:xfrm>
            <a:off x="9818271" y="428710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9511B9-3285-4813-BDBB-7EFAC425CB63}"/>
              </a:ext>
            </a:extLst>
          </p:cNvPr>
          <p:cNvSpPr txBox="1"/>
          <p:nvPr/>
        </p:nvSpPr>
        <p:spPr>
          <a:xfrm>
            <a:off x="9818271" y="3260490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Vector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96ABA-FD70-4A6C-9276-C0C0E8205CB3}"/>
              </a:ext>
            </a:extLst>
          </p:cNvPr>
          <p:cNvSpPr txBox="1"/>
          <p:nvPr/>
        </p:nvSpPr>
        <p:spPr>
          <a:xfrm>
            <a:off x="9818271" y="272623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7DA7B-A139-4119-BF97-A613BB57A362}"/>
              </a:ext>
            </a:extLst>
          </p:cNvPr>
          <p:cNvSpPr txBox="1"/>
          <p:nvPr/>
        </p:nvSpPr>
        <p:spPr>
          <a:xfrm>
            <a:off x="9818271" y="202270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Output Values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91F625-A614-47E7-B761-3526DFC3A013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4686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335378" y="2985048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335378" y="4235682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14400" y="3367403"/>
            <a:ext cx="896304" cy="8369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FCF806D-CFD1-4231-857D-67496A6E6EA7}"/>
              </a:ext>
            </a:extLst>
          </p:cNvPr>
          <p:cNvSpPr/>
          <p:nvPr/>
        </p:nvSpPr>
        <p:spPr>
          <a:xfrm>
            <a:off x="98983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257786" y="5361031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257786" y="2803830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연구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FD3A3-E16B-4B9D-9C2B-6A7F5BC56F30}"/>
              </a:ext>
            </a:extLst>
          </p:cNvPr>
          <p:cNvSpPr/>
          <p:nvPr/>
        </p:nvSpPr>
        <p:spPr>
          <a:xfrm>
            <a:off x="23545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6D1668-C68F-48CB-8E92-599C83CBE454}"/>
              </a:ext>
            </a:extLst>
          </p:cNvPr>
          <p:cNvSpPr/>
          <p:nvPr/>
        </p:nvSpPr>
        <p:spPr>
          <a:xfrm>
            <a:off x="42405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93348E-3DD6-4156-AC8F-34C3802E077C}"/>
              </a:ext>
            </a:extLst>
          </p:cNvPr>
          <p:cNvSpPr/>
          <p:nvPr/>
        </p:nvSpPr>
        <p:spPr>
          <a:xfrm>
            <a:off x="61264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84986D-5395-4121-9FBC-D77DB19BE8C3}"/>
              </a:ext>
            </a:extLst>
          </p:cNvPr>
          <p:cNvSpPr/>
          <p:nvPr/>
        </p:nvSpPr>
        <p:spPr>
          <a:xfrm>
            <a:off x="80124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D5AC53-E86B-489E-B83E-0586F9B4E492}"/>
              </a:ext>
            </a:extLst>
          </p:cNvPr>
          <p:cNvSpPr txBox="1"/>
          <p:nvPr/>
        </p:nvSpPr>
        <p:spPr>
          <a:xfrm>
            <a:off x="558733" y="1547197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 Crawling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DDF695-E078-46DD-B3C9-38C3285D10AF}"/>
              </a:ext>
            </a:extLst>
          </p:cNvPr>
          <p:cNvSpPr txBox="1"/>
          <p:nvPr/>
        </p:nvSpPr>
        <p:spPr>
          <a:xfrm>
            <a:off x="2733225" y="1547197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EA1B3B-7F99-42B6-8CDC-40069B3E4164}"/>
              </a:ext>
            </a:extLst>
          </p:cNvPr>
          <p:cNvSpPr txBox="1"/>
          <p:nvPr/>
        </p:nvSpPr>
        <p:spPr>
          <a:xfrm>
            <a:off x="4599941" y="1547197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927721-FA45-44B5-8D9F-3FE68B548653}"/>
              </a:ext>
            </a:extLst>
          </p:cNvPr>
          <p:cNvSpPr txBox="1"/>
          <p:nvPr/>
        </p:nvSpPr>
        <p:spPr>
          <a:xfrm>
            <a:off x="6299909" y="1547197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EF652-23BC-47A8-965B-F13042DB8E4A}"/>
              </a:ext>
            </a:extLst>
          </p:cNvPr>
          <p:cNvSpPr txBox="1"/>
          <p:nvPr/>
        </p:nvSpPr>
        <p:spPr>
          <a:xfrm>
            <a:off x="8359015" y="1547197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CD9378-ED28-416A-B80E-A633BE7FEE46}"/>
              </a:ext>
            </a:extLst>
          </p:cNvPr>
          <p:cNvSpPr txBox="1"/>
          <p:nvPr/>
        </p:nvSpPr>
        <p:spPr>
          <a:xfrm>
            <a:off x="10353969" y="1558726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F2F962-FDFF-4FD1-A153-97E2D41C4742}"/>
              </a:ext>
            </a:extLst>
          </p:cNvPr>
          <p:cNvSpPr txBox="1"/>
          <p:nvPr/>
        </p:nvSpPr>
        <p:spPr>
          <a:xfrm>
            <a:off x="683770" y="2214021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56E560-0D2E-4582-BC88-D31217EF7AF7}"/>
              </a:ext>
            </a:extLst>
          </p:cNvPr>
          <p:cNvSpPr txBox="1"/>
          <p:nvPr/>
        </p:nvSpPr>
        <p:spPr>
          <a:xfrm>
            <a:off x="652509" y="4664473"/>
            <a:ext cx="144623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 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113C459-AE14-4679-B873-0BC2F1E7AD8B}"/>
              </a:ext>
            </a:extLst>
          </p:cNvPr>
          <p:cNvSpPr/>
          <p:nvPr/>
        </p:nvSpPr>
        <p:spPr>
          <a:xfrm>
            <a:off x="2609766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BD1628-9BEF-496D-99D1-71AADC191A65}"/>
              </a:ext>
            </a:extLst>
          </p:cNvPr>
          <p:cNvSpPr txBox="1"/>
          <p:nvPr/>
        </p:nvSpPr>
        <p:spPr>
          <a:xfrm>
            <a:off x="2731206" y="2265221"/>
            <a:ext cx="10871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(Using Rating)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66AB5A9-B69A-497A-9202-16ECB0D8A4B4}"/>
              </a:ext>
            </a:extLst>
          </p:cNvPr>
          <p:cNvSpPr/>
          <p:nvPr/>
        </p:nvSpPr>
        <p:spPr>
          <a:xfrm>
            <a:off x="4499568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7F87CB-AFD2-461E-A200-95021A46E0A3}"/>
              </a:ext>
            </a:extLst>
          </p:cNvPr>
          <p:cNvSpPr txBox="1"/>
          <p:nvPr/>
        </p:nvSpPr>
        <p:spPr>
          <a:xfrm>
            <a:off x="4617000" y="23660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FBA29D9-6DB9-4F71-BB89-9707AABEA490}"/>
              </a:ext>
            </a:extLst>
          </p:cNvPr>
          <p:cNvSpPr/>
          <p:nvPr/>
        </p:nvSpPr>
        <p:spPr>
          <a:xfrm>
            <a:off x="6368457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88C8E-5580-4BE3-AA18-73F8AFF70F24}"/>
              </a:ext>
            </a:extLst>
          </p:cNvPr>
          <p:cNvSpPr txBox="1"/>
          <p:nvPr/>
        </p:nvSpPr>
        <p:spPr>
          <a:xfrm>
            <a:off x="6299909" y="2242138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33AEC0-0503-46F8-BA1B-C06513523977}"/>
              </a:ext>
            </a:extLst>
          </p:cNvPr>
          <p:cNvSpPr/>
          <p:nvPr/>
        </p:nvSpPr>
        <p:spPr>
          <a:xfrm>
            <a:off x="7767041" y="2960238"/>
            <a:ext cx="2328897" cy="598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EEB603-2DCE-41BA-880F-52F780CD2916}"/>
              </a:ext>
            </a:extLst>
          </p:cNvPr>
          <p:cNvSpPr txBox="1"/>
          <p:nvPr/>
        </p:nvSpPr>
        <p:spPr>
          <a:xfrm>
            <a:off x="7813232" y="3001084"/>
            <a:ext cx="22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7D35C8-4EB3-4644-8F78-F0E286E07963}"/>
              </a:ext>
            </a:extLst>
          </p:cNvPr>
          <p:cNvSpPr txBox="1"/>
          <p:nvPr/>
        </p:nvSpPr>
        <p:spPr>
          <a:xfrm>
            <a:off x="8411152" y="3280457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LSTM &amp; CNN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00C3B3F-CAAC-4702-B8B0-4B52558FEADD}"/>
              </a:ext>
            </a:extLst>
          </p:cNvPr>
          <p:cNvSpPr/>
          <p:nvPr/>
        </p:nvSpPr>
        <p:spPr>
          <a:xfrm>
            <a:off x="6368457" y="4573884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C9DA92-5D16-4F7D-91C1-98F9AB7F1A7B}"/>
              </a:ext>
            </a:extLst>
          </p:cNvPr>
          <p:cNvSpPr txBox="1"/>
          <p:nvPr/>
        </p:nvSpPr>
        <p:spPr>
          <a:xfrm>
            <a:off x="6299909" y="4602001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AC190BA-2EB3-48E2-8029-9832A9423CE2}"/>
              </a:ext>
            </a:extLst>
          </p:cNvPr>
          <p:cNvSpPr txBox="1"/>
          <p:nvPr/>
        </p:nvSpPr>
        <p:spPr>
          <a:xfrm>
            <a:off x="10366792" y="5329073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40CA8D-DA1A-4D32-A3B2-8F85834F800F}"/>
              </a:ext>
            </a:extLst>
          </p:cNvPr>
          <p:cNvSpPr txBox="1"/>
          <p:nvPr/>
        </p:nvSpPr>
        <p:spPr>
          <a:xfrm>
            <a:off x="10257786" y="2855032"/>
            <a:ext cx="1095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F2936602-033B-484F-AD15-658AD92E48A2}"/>
              </a:ext>
            </a:extLst>
          </p:cNvPr>
          <p:cNvSpPr/>
          <p:nvPr/>
        </p:nvSpPr>
        <p:spPr>
          <a:xfrm>
            <a:off x="2179523" y="4807184"/>
            <a:ext cx="231398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CA9A8047-E89F-4007-B94E-B1847389026D}"/>
              </a:ext>
            </a:extLst>
          </p:cNvPr>
          <p:cNvSpPr/>
          <p:nvPr/>
        </p:nvSpPr>
        <p:spPr>
          <a:xfrm>
            <a:off x="5826994" y="4807184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9E0EEA14-C3F0-4F82-A09B-E28FB83AB5A8}"/>
              </a:ext>
            </a:extLst>
          </p:cNvPr>
          <p:cNvSpPr/>
          <p:nvPr/>
        </p:nvSpPr>
        <p:spPr>
          <a:xfrm rot="5400000">
            <a:off x="6221470" y="4124488"/>
            <a:ext cx="976670" cy="3132610"/>
          </a:xfrm>
          <a:prstGeom prst="bentUpArrow">
            <a:avLst>
              <a:gd name="adj1" fmla="val 12467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AC6EEC5-4CFC-4CF4-A9FB-E8198B24FAFD}"/>
              </a:ext>
            </a:extLst>
          </p:cNvPr>
          <p:cNvSpPr/>
          <p:nvPr/>
        </p:nvSpPr>
        <p:spPr>
          <a:xfrm>
            <a:off x="2129682" y="2443745"/>
            <a:ext cx="470980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9B1933FE-3DD0-49B3-8ABB-65B13700C378}"/>
              </a:ext>
            </a:extLst>
          </p:cNvPr>
          <p:cNvSpPr/>
          <p:nvPr/>
        </p:nvSpPr>
        <p:spPr>
          <a:xfrm>
            <a:off x="3948906" y="2443745"/>
            <a:ext cx="544601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EDA33D7A-E32E-4DAF-BA60-A22B6D41734A}"/>
              </a:ext>
            </a:extLst>
          </p:cNvPr>
          <p:cNvSpPr/>
          <p:nvPr/>
        </p:nvSpPr>
        <p:spPr>
          <a:xfrm>
            <a:off x="5839636" y="2443745"/>
            <a:ext cx="522762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위로 굽음 100">
            <a:extLst>
              <a:ext uri="{FF2B5EF4-FFF2-40B4-BE49-F238E27FC236}">
                <a16:creationId xmlns:a16="http://schemas.microsoft.com/office/drawing/2014/main" id="{050C2AF2-F10F-47C7-BE07-F5F229D37060}"/>
              </a:ext>
            </a:extLst>
          </p:cNvPr>
          <p:cNvSpPr/>
          <p:nvPr/>
        </p:nvSpPr>
        <p:spPr>
          <a:xfrm flipV="1">
            <a:off x="7695065" y="2505809"/>
            <a:ext cx="1330037" cy="438204"/>
          </a:xfrm>
          <a:prstGeom prst="bentUpArrow">
            <a:avLst>
              <a:gd name="adj1" fmla="val 22443"/>
              <a:gd name="adj2" fmla="val 26976"/>
              <a:gd name="adj3" fmla="val 337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위로 굽음 101">
            <a:extLst>
              <a:ext uri="{FF2B5EF4-FFF2-40B4-BE49-F238E27FC236}">
                <a16:creationId xmlns:a16="http://schemas.microsoft.com/office/drawing/2014/main" id="{D7AFFCE2-21DE-4A02-895F-FC3E3F58AA6A}"/>
              </a:ext>
            </a:extLst>
          </p:cNvPr>
          <p:cNvSpPr/>
          <p:nvPr/>
        </p:nvSpPr>
        <p:spPr>
          <a:xfrm rot="5400000" flipH="1">
            <a:off x="6663159" y="3471102"/>
            <a:ext cx="1425263" cy="782499"/>
          </a:xfrm>
          <a:prstGeom prst="bentUpArrow">
            <a:avLst>
              <a:gd name="adj1" fmla="val 15742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E8A38613-8344-432C-A549-730EC5AAD2C6}"/>
              </a:ext>
            </a:extLst>
          </p:cNvPr>
          <p:cNvSpPr/>
          <p:nvPr/>
        </p:nvSpPr>
        <p:spPr>
          <a:xfrm>
            <a:off x="9593263" y="5920426"/>
            <a:ext cx="55909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AE79EC70-2386-4520-ACED-88E39C3B5568}"/>
              </a:ext>
            </a:extLst>
          </p:cNvPr>
          <p:cNvSpPr/>
          <p:nvPr/>
        </p:nvSpPr>
        <p:spPr>
          <a:xfrm>
            <a:off x="10098394" y="3168208"/>
            <a:ext cx="226393" cy="22449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147353" y="2446026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sentiment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147353" y="5003227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topic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1048" y="3543876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21048" y="5361031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83770" y="3581323"/>
            <a:ext cx="1303216" cy="4377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Review Data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91B2FA9-5885-4A9F-B774-AA48502D0E53}"/>
              </a:ext>
            </a:extLst>
          </p:cNvPr>
          <p:cNvSpPr/>
          <p:nvPr/>
        </p:nvSpPr>
        <p:spPr>
          <a:xfrm>
            <a:off x="4499568" y="4577460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71DE8E-56D2-474D-9FF9-F4189E880F07}"/>
              </a:ext>
            </a:extLst>
          </p:cNvPr>
          <p:cNvSpPr txBox="1"/>
          <p:nvPr/>
        </p:nvSpPr>
        <p:spPr>
          <a:xfrm>
            <a:off x="4617000" y="47295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745DEB5-253E-40CF-9EF0-03775237BABE}"/>
              </a:ext>
            </a:extLst>
          </p:cNvPr>
          <p:cNvSpPr/>
          <p:nvPr/>
        </p:nvSpPr>
        <p:spPr>
          <a:xfrm>
            <a:off x="8276111" y="5653711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2C540D-E4BA-4EE1-8174-9E575B63FE9F}"/>
              </a:ext>
            </a:extLst>
          </p:cNvPr>
          <p:cNvSpPr txBox="1"/>
          <p:nvPr/>
        </p:nvSpPr>
        <p:spPr>
          <a:xfrm>
            <a:off x="8265303" y="5715984"/>
            <a:ext cx="135165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(Using </a:t>
            </a:r>
            <a:r>
              <a:rPr lang="en-US" altLang="ko-KR" sz="1050" dirty="0" err="1">
                <a:latin typeface="Arial" panose="020B0604020202020204" pitchFamily="34" charset="0"/>
                <a:cs typeface="Arial" panose="020B0604020202020204" pitchFamily="34" charset="0"/>
              </a:rPr>
              <a:t>Fasttext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0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수집 </a:t>
            </a:r>
            <a:r>
              <a:rPr lang="en-US" altLang="ko-KR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Labeling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501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Corpus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Selenium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 Modeling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쇼핑몰 상품 리뷰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위한 </a:t>
            </a:r>
            <a:r>
              <a:rPr lang="en-US" altLang="ko-KR" sz="1600" dirty="0"/>
              <a:t>Training Data Set</a:t>
            </a:r>
            <a:r>
              <a:rPr lang="ko-KR" altLang="en-US" sz="1600" dirty="0"/>
              <a:t>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쇼핑 등 온라인 쇼핑몰의 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식료품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생활용품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의류 등의 상품 리뷰 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롯데</a:t>
            </a:r>
            <a:r>
              <a:rPr lang="en-US" altLang="ko-KR" sz="1600" dirty="0"/>
              <a:t>ON</a:t>
            </a:r>
            <a:r>
              <a:rPr lang="ko-KR" altLang="en-US" sz="1600" dirty="0"/>
              <a:t>과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분석을 위해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플레이스토어와 애플 앱스토어에서 각 사의 어플리케이션 리뷰를 수집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45D08-430C-4619-98FD-DE049471B1F3}"/>
              </a:ext>
            </a:extLst>
          </p:cNvPr>
          <p:cNvSpPr txBox="1"/>
          <p:nvPr/>
        </p:nvSpPr>
        <p:spPr>
          <a:xfrm>
            <a:off x="6368717" y="1555068"/>
            <a:ext cx="514141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Labeling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1-1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진행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Negative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분류하였고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점은 제외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부적절하게 평가된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모델의 성능 향상을 위해 각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비율을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 :  64,978 ; Negative :  64,979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1-2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작업 불필요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EE47AB-B5F3-4380-8A71-B42F14358DC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7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Cleaning &amp; Tokenization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4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Cleaning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Regex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54250" lvl="1"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웹에서 </a:t>
            </a:r>
            <a:r>
              <a:rPr lang="en-US" altLang="ko-KR" sz="1600" dirty="0">
                <a:solidFill>
                  <a:prstClr val="black"/>
                </a:solidFill>
              </a:rPr>
              <a:t>Crawling</a:t>
            </a:r>
            <a:r>
              <a:rPr lang="ko-KR" altLang="en-US" sz="1600" dirty="0">
                <a:solidFill>
                  <a:prstClr val="black"/>
                </a:solidFill>
              </a:rPr>
              <a:t>한 데이터이기 때문에 </a:t>
            </a:r>
            <a:r>
              <a:rPr lang="ko-KR" altLang="en-US" sz="1600" dirty="0" err="1">
                <a:solidFill>
                  <a:prstClr val="black"/>
                </a:solidFill>
              </a:rPr>
              <a:t>전각문자를</a:t>
            </a:r>
            <a:r>
              <a:rPr lang="ko-KR" altLang="en-US" sz="1600" dirty="0">
                <a:solidFill>
                  <a:prstClr val="black"/>
                </a:solidFill>
              </a:rPr>
              <a:t> 포함할 가능성이 있음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반각문자와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다르게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될 가능성이 있기 때문에 모델의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증가시키는 악영향을 미칠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전각문자를 반각문자로 전환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의미 없는 특수 문자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영어의 경우 대소문자 통일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Tokenization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한국어는 교착어의 특성을 가지고 있기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때문에 토큰화 시 접사를 분리하여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줄이고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Sparseness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줄임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9888-D862-45D7-A22C-B27856C51F2E}"/>
              </a:ext>
            </a:extLst>
          </p:cNvPr>
          <p:cNvSpPr txBox="1"/>
          <p:nvPr/>
        </p:nvSpPr>
        <p:spPr>
          <a:xfrm>
            <a:off x="6368716" y="3448425"/>
            <a:ext cx="51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배송이 정말 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다들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쇼핑하세요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CEF3-7890-41A0-9D97-7F35B45BE78B}"/>
              </a:ext>
            </a:extLst>
          </p:cNvPr>
          <p:cNvSpPr txBox="1"/>
          <p:nvPr/>
        </p:nvSpPr>
        <p:spPr>
          <a:xfrm>
            <a:off x="7551631" y="4172702"/>
            <a:ext cx="28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By </a:t>
            </a: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Mecab.morphs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4FBB4E-FD5B-47BD-A3D6-D50FA0250C57}"/>
              </a:ext>
            </a:extLst>
          </p:cNvPr>
          <p:cNvSpPr/>
          <p:nvPr/>
        </p:nvSpPr>
        <p:spPr>
          <a:xfrm>
            <a:off x="8864174" y="3828094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CB339EE-4A74-4980-8B98-3AB36A899597}"/>
              </a:ext>
            </a:extLst>
          </p:cNvPr>
          <p:cNvSpPr/>
          <p:nvPr/>
        </p:nvSpPr>
        <p:spPr>
          <a:xfrm>
            <a:off x="8864174" y="4534916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28AA2-F8D0-4310-967D-A8D2A7A69D0B}"/>
              </a:ext>
            </a:extLst>
          </p:cNvPr>
          <p:cNvSpPr txBox="1"/>
          <p:nvPr/>
        </p:nvSpPr>
        <p:spPr>
          <a:xfrm>
            <a:off x="6368716" y="4978520"/>
            <a:ext cx="51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['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정말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'!',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'~']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3FC74-51D6-4AAC-ACF0-7CCA6BAC85C6}"/>
              </a:ext>
            </a:extLst>
          </p:cNvPr>
          <p:cNvSpPr txBox="1"/>
          <p:nvPr/>
        </p:nvSpPr>
        <p:spPr>
          <a:xfrm>
            <a:off x="6368716" y="5643880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그대로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 다른 단어로 인식하여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사이즈가 늘어날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AC20F4-0507-47F4-8541-E379A4048B1E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6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Framework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Pytorch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latin typeface="+mn-lt"/>
              </a:rPr>
              <a:t>LSTM</a:t>
            </a:r>
            <a:r>
              <a:rPr lang="ko-KR" altLang="en-US" sz="1600" dirty="0">
                <a:latin typeface="+mn-lt"/>
              </a:rPr>
              <a:t>과 </a:t>
            </a:r>
            <a:r>
              <a:rPr lang="en-US" altLang="ko-KR" sz="1600" dirty="0">
                <a:latin typeface="+mn-lt"/>
              </a:rPr>
              <a:t>CNN</a:t>
            </a:r>
            <a:r>
              <a:rPr lang="ko-KR" altLang="en-US" sz="1600" dirty="0">
                <a:latin typeface="+mn-lt"/>
              </a:rPr>
              <a:t> 알고리즘을 이용한</a:t>
            </a:r>
            <a:r>
              <a:rPr lang="en-US" altLang="ko-KR" sz="1600" dirty="0">
                <a:latin typeface="+mn-lt"/>
              </a:rPr>
              <a:t> Ensemble </a:t>
            </a:r>
            <a:r>
              <a:rPr lang="ko-KR" altLang="en-US" sz="1600" dirty="0">
                <a:latin typeface="+mn-lt"/>
              </a:rPr>
              <a:t>모델</a:t>
            </a:r>
            <a:endParaRPr lang="en-US" altLang="ko-KR" sz="1600" dirty="0">
              <a:latin typeface="+mn-l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LSTM(Long short-term memory)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 의존성 문제를 해결하기 위해 고안된 모델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Bengio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 1994)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망각 게이트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gate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입출력 시점의 상태를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전달하면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현재시점의 출력이 완전 연결 계층에 전달되어 업데이트 된 시점을 출력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(Graves, 2012; Xu et al., 2016; Rao et al., 2018; Abid et al., 2019). 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CNN(Convolutional Neural Network)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로 구성 </a:t>
            </a:r>
            <a:r>
              <a:rPr lang="en-US" altLang="ko-KR" sz="1400" dirty="0">
                <a:solidFill>
                  <a:prstClr val="black"/>
                </a:solidFill>
              </a:rPr>
              <a:t>(Tang et al., 2019)</a:t>
            </a: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는 가중치와 편향을 적용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는 활성화를 수행한 </a:t>
            </a: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에서 벡터를 형성하여 값을 도출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ko-KR" altLang="en-US" sz="1400" dirty="0" err="1">
                <a:solidFill>
                  <a:prstClr val="black"/>
                </a:solidFill>
              </a:rPr>
              <a:t>오탈자가</a:t>
            </a:r>
            <a:r>
              <a:rPr lang="ko-KR" altLang="en-US" sz="1400" dirty="0">
                <a:solidFill>
                  <a:prstClr val="black"/>
                </a:solidFill>
              </a:rPr>
              <a:t> 있어도 </a:t>
            </a:r>
            <a:r>
              <a:rPr lang="ko-KR" altLang="en-US" sz="1400" dirty="0" err="1">
                <a:solidFill>
                  <a:prstClr val="black"/>
                </a:solidFill>
              </a:rPr>
              <a:t>감성분석에</a:t>
            </a:r>
            <a:r>
              <a:rPr lang="ko-KR" altLang="en-US" sz="1400" dirty="0">
                <a:solidFill>
                  <a:prstClr val="black"/>
                </a:solidFill>
              </a:rPr>
              <a:t> 탁월하기 때문에 사전 없이 사용되기도 함</a:t>
            </a:r>
            <a:r>
              <a:rPr lang="en-US" altLang="ko-KR" sz="1400" dirty="0">
                <a:solidFill>
                  <a:prstClr val="black"/>
                </a:solidFill>
              </a:rPr>
              <a:t> (Park et al., 2019)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Problem Define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Text (review)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입력 받아서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Class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반환하는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Model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을 구성</a:t>
            </a:r>
            <a:endParaRPr lang="en-US" altLang="ko-KR" sz="1600" kern="100" dirty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Review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입력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–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감정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(2 Class)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반환</a:t>
            </a: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Review text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Input tensor shape = </a:t>
            </a:r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length, one-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hot_vector_size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Output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Output tensor shape = 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6" descr="PyTorch">
            <a:extLst>
              <a:ext uri="{FF2B5EF4-FFF2-40B4-BE49-F238E27FC236}">
                <a16:creationId xmlns:a16="http://schemas.microsoft.com/office/drawing/2014/main" id="{7E411DAA-20B8-4426-9EDA-5F39315E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6" y="1555068"/>
            <a:ext cx="787505" cy="78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CD7362-0544-4607-9E03-30BEA00208ED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6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2077</Words>
  <Application>Microsoft Office PowerPoint</Application>
  <PresentationFormat>와이드스크린</PresentationFormat>
  <Paragraphs>376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CambriaMath</vt:lpstr>
      <vt:lpstr>맑은 고딕</vt:lpstr>
      <vt:lpstr>Arial</vt:lpstr>
      <vt:lpstr>Book Antiqua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이성우(***1***001)</dc:creator>
  <cp:lastModifiedBy>이성우(***1***001)</cp:lastModifiedBy>
  <cp:revision>150</cp:revision>
  <dcterms:created xsi:type="dcterms:W3CDTF">2021-05-04T06:42:27Z</dcterms:created>
  <dcterms:modified xsi:type="dcterms:W3CDTF">2021-06-01T08:32:36Z</dcterms:modified>
</cp:coreProperties>
</file>